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0" r:id="rId3"/>
    <p:sldId id="257" r:id="rId4"/>
    <p:sldId id="258" r:id="rId5"/>
    <p:sldId id="259" r:id="rId6"/>
    <p:sldId id="261" r:id="rId7"/>
    <p:sldId id="262" r:id="rId8"/>
    <p:sldId id="263" r:id="rId9"/>
    <p:sldId id="264" r:id="rId10"/>
    <p:sldId id="268" r:id="rId11"/>
    <p:sldId id="265" r:id="rId12"/>
    <p:sldId id="266" r:id="rId13"/>
    <p:sldId id="270" r:id="rId14"/>
    <p:sldId id="271" r:id="rId15"/>
    <p:sldId id="272" r:id="rId16"/>
    <p:sldId id="273" r:id="rId17"/>
    <p:sldId id="274" r:id="rId18"/>
    <p:sldId id="269" r:id="rId19"/>
    <p:sldId id="27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1" autoAdjust="0"/>
    <p:restoredTop sz="89776" autoAdjust="0"/>
  </p:normalViewPr>
  <p:slideViewPr>
    <p:cSldViewPr snapToGrid="0">
      <p:cViewPr varScale="1">
        <p:scale>
          <a:sx n="78" d="100"/>
          <a:sy n="78" d="100"/>
        </p:scale>
        <p:origin x="285"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92F709-7B82-4938-9493-537B07767E13}" type="datetimeFigureOut">
              <a:rPr lang="en-AU" smtClean="0"/>
              <a:t>28/06/2018</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2E50A1-CD66-4A37-A9D6-A13B037F8D5F}" type="slidenum">
              <a:rPr lang="en-AU" smtClean="0"/>
              <a:t>‹#›</a:t>
            </a:fld>
            <a:endParaRPr lang="en-AU"/>
          </a:p>
        </p:txBody>
      </p:sp>
    </p:spTree>
    <p:extLst>
      <p:ext uri="{BB962C8B-B14F-4D97-AF65-F5344CB8AC3E}">
        <p14:creationId xmlns:p14="http://schemas.microsoft.com/office/powerpoint/2010/main" val="1759671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Feedback: where am I, where am I going, how do I get there? [Hattie &amp; Timperley]</a:t>
            </a:r>
          </a:p>
          <a:p>
            <a:endParaRPr lang="en-AU" dirty="0"/>
          </a:p>
          <a:p>
            <a:r>
              <a:rPr lang="en-AU" dirty="0"/>
              <a:t>Final grade: should be valid, reliable</a:t>
            </a:r>
          </a:p>
        </p:txBody>
      </p:sp>
      <p:sp>
        <p:nvSpPr>
          <p:cNvPr id="4" name="Slide Number Placeholder 3"/>
          <p:cNvSpPr>
            <a:spLocks noGrp="1"/>
          </p:cNvSpPr>
          <p:nvPr>
            <p:ph type="sldNum" sz="quarter" idx="10"/>
          </p:nvPr>
        </p:nvSpPr>
        <p:spPr/>
        <p:txBody>
          <a:bodyPr/>
          <a:lstStyle/>
          <a:p>
            <a:fld id="{682E50A1-CD66-4A37-A9D6-A13B037F8D5F}" type="slidenum">
              <a:rPr lang="en-AU" smtClean="0"/>
              <a:t>2</a:t>
            </a:fld>
            <a:endParaRPr lang="en-AU"/>
          </a:p>
        </p:txBody>
      </p:sp>
    </p:spTree>
    <p:extLst>
      <p:ext uri="{BB962C8B-B14F-4D97-AF65-F5344CB8AC3E}">
        <p14:creationId xmlns:p14="http://schemas.microsoft.com/office/powerpoint/2010/main" val="1579906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Not that it has to be ad-hoc and favouring procedural skills, but often is, because no need to make criteria explicit -&gt; doesn’t force you to reflect on criteria</a:t>
            </a:r>
          </a:p>
        </p:txBody>
      </p:sp>
      <p:sp>
        <p:nvSpPr>
          <p:cNvPr id="4" name="Slide Number Placeholder 3"/>
          <p:cNvSpPr>
            <a:spLocks noGrp="1"/>
          </p:cNvSpPr>
          <p:nvPr>
            <p:ph type="sldNum" sz="quarter" idx="10"/>
          </p:nvPr>
        </p:nvSpPr>
        <p:spPr/>
        <p:txBody>
          <a:bodyPr/>
          <a:lstStyle/>
          <a:p>
            <a:fld id="{682E50A1-CD66-4A37-A9D6-A13B037F8D5F}" type="slidenum">
              <a:rPr lang="en-AU" smtClean="0"/>
              <a:t>3</a:t>
            </a:fld>
            <a:endParaRPr lang="en-AU"/>
          </a:p>
        </p:txBody>
      </p:sp>
    </p:spTree>
    <p:extLst>
      <p:ext uri="{BB962C8B-B14F-4D97-AF65-F5344CB8AC3E}">
        <p14:creationId xmlns:p14="http://schemas.microsoft.com/office/powerpoint/2010/main" val="330046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These claims from general education literature. Research conducted in various fields </a:t>
            </a:r>
            <a:r>
              <a:rPr lang="en-AU" dirty="0" err="1"/>
              <a:t>eg</a:t>
            </a:r>
            <a:r>
              <a:rPr lang="en-AU" dirty="0"/>
              <a:t> humanities, management, health science, education. Hard to find solid research on rubric use in statistics (rather than recommendations or sample resources). Also ‘improved’ compared to what? How does it compare to the status-quo in maths &amp; stats?</a:t>
            </a:r>
          </a:p>
          <a:p>
            <a:endParaRPr lang="en-AU" dirty="0"/>
          </a:p>
          <a:p>
            <a:r>
              <a:rPr lang="en-AU" dirty="0"/>
              <a:t>Why aren’t rubrics used more widely?</a:t>
            </a:r>
          </a:p>
          <a:p>
            <a:pPr marL="171450" indent="-171450">
              <a:buFont typeface="Arial" panose="020B0604020202020204" pitchFamily="34" charset="0"/>
              <a:buChar char="•"/>
            </a:pPr>
            <a:r>
              <a:rPr lang="en-AU" dirty="0"/>
              <a:t>Harder to implement compared to traditional approach</a:t>
            </a:r>
          </a:p>
          <a:p>
            <a:pPr marL="171450" indent="-171450">
              <a:buFont typeface="Arial" panose="020B0604020202020204" pitchFamily="34" charset="0"/>
              <a:buChar char="•"/>
            </a:pPr>
            <a:r>
              <a:rPr lang="en-AU" dirty="0"/>
              <a:t>Unclear whether findings from other disciplines will carry over to stats?</a:t>
            </a:r>
          </a:p>
          <a:p>
            <a:pPr marL="171450" indent="-171450">
              <a:buFont typeface="Arial" panose="020B0604020202020204" pitchFamily="34" charset="0"/>
              <a:buChar char="•"/>
            </a:pPr>
            <a:r>
              <a:rPr lang="en-AU" dirty="0"/>
              <a:t>Concerns about reliability?</a:t>
            </a:r>
          </a:p>
        </p:txBody>
      </p:sp>
      <p:sp>
        <p:nvSpPr>
          <p:cNvPr id="4" name="Slide Number Placeholder 3"/>
          <p:cNvSpPr>
            <a:spLocks noGrp="1"/>
          </p:cNvSpPr>
          <p:nvPr>
            <p:ph type="sldNum" sz="quarter" idx="10"/>
          </p:nvPr>
        </p:nvSpPr>
        <p:spPr/>
        <p:txBody>
          <a:bodyPr/>
          <a:lstStyle/>
          <a:p>
            <a:fld id="{682E50A1-CD66-4A37-A9D6-A13B037F8D5F}" type="slidenum">
              <a:rPr lang="en-AU" smtClean="0"/>
              <a:t>5</a:t>
            </a:fld>
            <a:endParaRPr lang="en-AU"/>
          </a:p>
        </p:txBody>
      </p:sp>
    </p:spTree>
    <p:extLst>
      <p:ext uri="{BB962C8B-B14F-4D97-AF65-F5344CB8AC3E}">
        <p14:creationId xmlns:p14="http://schemas.microsoft.com/office/powerpoint/2010/main" val="2480824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“Statistical Modelling for the Sciences”</a:t>
            </a:r>
          </a:p>
          <a:p>
            <a:endParaRPr lang="en-AU" dirty="0"/>
          </a:p>
          <a:p>
            <a:r>
              <a:rPr lang="en-AU" dirty="0"/>
              <a:t>Lectures &amp; tutorials online</a:t>
            </a:r>
          </a:p>
          <a:p>
            <a:endParaRPr lang="en-AU" dirty="0"/>
          </a:p>
          <a:p>
            <a:r>
              <a:rPr lang="en-AU" dirty="0"/>
              <a:t>Uses R</a:t>
            </a:r>
          </a:p>
        </p:txBody>
      </p:sp>
      <p:sp>
        <p:nvSpPr>
          <p:cNvPr id="4" name="Slide Number Placeholder 3"/>
          <p:cNvSpPr>
            <a:spLocks noGrp="1"/>
          </p:cNvSpPr>
          <p:nvPr>
            <p:ph type="sldNum" sz="quarter" idx="10"/>
          </p:nvPr>
        </p:nvSpPr>
        <p:spPr/>
        <p:txBody>
          <a:bodyPr/>
          <a:lstStyle/>
          <a:p>
            <a:fld id="{682E50A1-CD66-4A37-A9D6-A13B037F8D5F}" type="slidenum">
              <a:rPr lang="en-AU" smtClean="0"/>
              <a:t>9</a:t>
            </a:fld>
            <a:endParaRPr lang="en-AU"/>
          </a:p>
        </p:txBody>
      </p:sp>
    </p:spTree>
    <p:extLst>
      <p:ext uri="{BB962C8B-B14F-4D97-AF65-F5344CB8AC3E}">
        <p14:creationId xmlns:p14="http://schemas.microsoft.com/office/powerpoint/2010/main" val="3701132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Mapping template helped in rubric design but also helped us align assessment with ILOs and SRTL. For instance, if we had identified ‘statistical reasoning’, then we made sure that the descriptors included interpretation of results in context.</a:t>
            </a:r>
          </a:p>
        </p:txBody>
      </p:sp>
      <p:sp>
        <p:nvSpPr>
          <p:cNvPr id="4" name="Slide Number Placeholder 3"/>
          <p:cNvSpPr>
            <a:spLocks noGrp="1"/>
          </p:cNvSpPr>
          <p:nvPr>
            <p:ph type="sldNum" sz="quarter" idx="10"/>
          </p:nvPr>
        </p:nvSpPr>
        <p:spPr/>
        <p:txBody>
          <a:bodyPr/>
          <a:lstStyle/>
          <a:p>
            <a:fld id="{682E50A1-CD66-4A37-A9D6-A13B037F8D5F}" type="slidenum">
              <a:rPr lang="en-AU" smtClean="0"/>
              <a:t>11</a:t>
            </a:fld>
            <a:endParaRPr lang="en-AU"/>
          </a:p>
        </p:txBody>
      </p:sp>
    </p:spTree>
    <p:extLst>
      <p:ext uri="{BB962C8B-B14F-4D97-AF65-F5344CB8AC3E}">
        <p14:creationId xmlns:p14="http://schemas.microsoft.com/office/powerpoint/2010/main" val="160315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First using marking scheme, two months later using rubric</a:t>
            </a:r>
          </a:p>
        </p:txBody>
      </p:sp>
      <p:sp>
        <p:nvSpPr>
          <p:cNvPr id="4" name="Slide Number Placeholder 3"/>
          <p:cNvSpPr>
            <a:spLocks noGrp="1"/>
          </p:cNvSpPr>
          <p:nvPr>
            <p:ph type="sldNum" sz="quarter" idx="10"/>
          </p:nvPr>
        </p:nvSpPr>
        <p:spPr/>
        <p:txBody>
          <a:bodyPr/>
          <a:lstStyle/>
          <a:p>
            <a:fld id="{682E50A1-CD66-4A37-A9D6-A13B037F8D5F}" type="slidenum">
              <a:rPr lang="en-AU" smtClean="0"/>
              <a:t>12</a:t>
            </a:fld>
            <a:endParaRPr lang="en-AU"/>
          </a:p>
        </p:txBody>
      </p:sp>
    </p:spTree>
    <p:extLst>
      <p:ext uri="{BB962C8B-B14F-4D97-AF65-F5344CB8AC3E}">
        <p14:creationId xmlns:p14="http://schemas.microsoft.com/office/powerpoint/2010/main" val="2846773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Jonsson &amp; </a:t>
            </a:r>
            <a:r>
              <a:rPr lang="en-AU" dirty="0" err="1"/>
              <a:t>Svingby</a:t>
            </a:r>
            <a:r>
              <a:rPr lang="en-AU" dirty="0"/>
              <a:t> (2007): </a:t>
            </a:r>
            <a:r>
              <a:rPr lang="en-AU" sz="1200" kern="1200" dirty="0">
                <a:solidFill>
                  <a:schemeClr val="tx1"/>
                </a:solidFill>
                <a:effectLst/>
                <a:latin typeface="+mn-lt"/>
                <a:ea typeface="+mn-ea"/>
                <a:cs typeface="+mn-cs"/>
              </a:rPr>
              <a:t>many studies in their research review obtained levels of reliability that would be considered low by traditional psychometric requirements, but are nevertheless acceptable for the purposes of formative assessment.</a:t>
            </a:r>
            <a:endParaRPr lang="en-AU" dirty="0"/>
          </a:p>
        </p:txBody>
      </p:sp>
      <p:sp>
        <p:nvSpPr>
          <p:cNvPr id="4" name="Slide Number Placeholder 3"/>
          <p:cNvSpPr>
            <a:spLocks noGrp="1"/>
          </p:cNvSpPr>
          <p:nvPr>
            <p:ph type="sldNum" sz="quarter" idx="10"/>
          </p:nvPr>
        </p:nvSpPr>
        <p:spPr/>
        <p:txBody>
          <a:bodyPr/>
          <a:lstStyle/>
          <a:p>
            <a:fld id="{682E50A1-CD66-4A37-A9D6-A13B037F8D5F}" type="slidenum">
              <a:rPr lang="en-AU" smtClean="0"/>
              <a:t>13</a:t>
            </a:fld>
            <a:endParaRPr lang="en-AU"/>
          </a:p>
        </p:txBody>
      </p:sp>
    </p:spTree>
    <p:extLst>
      <p:ext uri="{BB962C8B-B14F-4D97-AF65-F5344CB8AC3E}">
        <p14:creationId xmlns:p14="http://schemas.microsoft.com/office/powerpoint/2010/main" val="1011766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Some recognise rubric as useful only in retrospect, others felt rubric was too ‘vague’ and suggested more specifics were needed for it to be useful (wanting to be told what to do?)</a:t>
            </a:r>
          </a:p>
          <a:p>
            <a:endParaRPr lang="en-AU" dirty="0"/>
          </a:p>
          <a:p>
            <a:endParaRPr lang="en-AU" dirty="0"/>
          </a:p>
        </p:txBody>
      </p:sp>
      <p:sp>
        <p:nvSpPr>
          <p:cNvPr id="4" name="Slide Number Placeholder 3"/>
          <p:cNvSpPr>
            <a:spLocks noGrp="1"/>
          </p:cNvSpPr>
          <p:nvPr>
            <p:ph type="sldNum" sz="quarter" idx="10"/>
          </p:nvPr>
        </p:nvSpPr>
        <p:spPr/>
        <p:txBody>
          <a:bodyPr/>
          <a:lstStyle/>
          <a:p>
            <a:fld id="{682E50A1-CD66-4A37-A9D6-A13B037F8D5F}" type="slidenum">
              <a:rPr lang="en-AU" smtClean="0"/>
              <a:t>15</a:t>
            </a:fld>
            <a:endParaRPr lang="en-AU"/>
          </a:p>
        </p:txBody>
      </p:sp>
    </p:spTree>
    <p:extLst>
      <p:ext uri="{BB962C8B-B14F-4D97-AF65-F5344CB8AC3E}">
        <p14:creationId xmlns:p14="http://schemas.microsoft.com/office/powerpoint/2010/main" val="2763244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Directly observable: </a:t>
            </a:r>
            <a:r>
              <a:rPr lang="en-AU" sz="1200" i="1" kern="1200" dirty="0">
                <a:solidFill>
                  <a:schemeClr val="tx1"/>
                </a:solidFill>
                <a:effectLst/>
                <a:latin typeface="+mn-lt"/>
                <a:ea typeface="+mn-ea"/>
                <a:cs typeface="+mn-cs"/>
              </a:rPr>
              <a:t>mathematical manipulations and computations</a:t>
            </a:r>
            <a:r>
              <a:rPr lang="en-AU" sz="1200" kern="1200" dirty="0">
                <a:solidFill>
                  <a:schemeClr val="tx1"/>
                </a:solidFill>
                <a:effectLst/>
                <a:latin typeface="+mn-lt"/>
                <a:ea typeface="+mn-ea"/>
                <a:cs typeface="+mn-cs"/>
              </a:rPr>
              <a:t> and </a:t>
            </a:r>
            <a:r>
              <a:rPr lang="en-AU" sz="1200" i="1" kern="1200" dirty="0">
                <a:solidFill>
                  <a:schemeClr val="tx1"/>
                </a:solidFill>
                <a:effectLst/>
                <a:latin typeface="+mn-lt"/>
                <a:ea typeface="+mn-ea"/>
                <a:cs typeface="+mn-cs"/>
              </a:rPr>
              <a:t>defining variables</a:t>
            </a:r>
          </a:p>
          <a:p>
            <a:endParaRPr lang="en-AU" dirty="0"/>
          </a:p>
        </p:txBody>
      </p:sp>
      <p:sp>
        <p:nvSpPr>
          <p:cNvPr id="4" name="Slide Number Placeholder 3"/>
          <p:cNvSpPr>
            <a:spLocks noGrp="1"/>
          </p:cNvSpPr>
          <p:nvPr>
            <p:ph type="sldNum" sz="quarter" idx="10"/>
          </p:nvPr>
        </p:nvSpPr>
        <p:spPr/>
        <p:txBody>
          <a:bodyPr/>
          <a:lstStyle/>
          <a:p>
            <a:fld id="{682E50A1-CD66-4A37-A9D6-A13B037F8D5F}" type="slidenum">
              <a:rPr lang="en-AU" smtClean="0"/>
              <a:t>19</a:t>
            </a:fld>
            <a:endParaRPr lang="en-AU"/>
          </a:p>
        </p:txBody>
      </p:sp>
    </p:spTree>
    <p:extLst>
      <p:ext uri="{BB962C8B-B14F-4D97-AF65-F5344CB8AC3E}">
        <p14:creationId xmlns:p14="http://schemas.microsoft.com/office/powerpoint/2010/main" val="41002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8E044-EAF8-4C57-BBA0-20633B20FAF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9B9801B-7715-48A7-A583-0B36AED134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311511E-D649-4B0E-B020-9E894A7BA939}"/>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B5C7C1CB-3D27-4E35-9B58-BA5618FF7E2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F72E0B9-29EF-42B0-AAFF-01D1DC27DCBF}"/>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57273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B285B-6315-4C77-9142-040D249BF4EC}"/>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3F690EE0-5C58-4FD4-AF94-2F415B4C19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F089942-0558-42E0-983E-CF2C7500E49A}"/>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EB98F39C-C3D6-4073-A22C-1FA0D17CC21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919E439-5227-40A4-A4C1-CE6AC11E6E69}"/>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31784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BD0C8C-0982-4BC4-9885-A376FD6743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ADC5640E-9E55-4346-8DB8-B889A0F3F46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691E2C8-CBBC-4903-8887-B2C1E9B7B32C}"/>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FA01725F-327E-4FA3-A43C-0DEB2AFCCD6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3D0B48C-BCDE-407B-A65A-0934C833F356}"/>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214672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37C8B-CA6B-4728-8DBE-3BE72B06210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BBFFF4B-D072-44CB-8223-DE90169A88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548FD00-E7E2-4CE5-95A5-371F20BDA5B8}"/>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8C42A82D-1547-44B2-BCBE-DCF70681FF6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47D218C-01C9-4995-BA06-E362748B2782}"/>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95788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ADDD-37A9-40EE-9471-E8ED3E55BFB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6BAB68DD-BC3D-463C-BF0E-8F5BF4EC51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CD7AA3-CEE2-4838-AE5C-8408C9BFB14E}"/>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C43A6803-A678-4035-8763-99CC3FC23A2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5D17A9-1AE6-46BB-9A26-D2628F614557}"/>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71660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311F3-BFE7-41CC-946B-0A166D7B1F7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8EFE609-1F4E-40BD-8EA4-7A78EEF408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5B08BB71-E85B-4322-8CA4-FF1D8B05E4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0E3EE744-F12E-4274-9C5C-D57836137883}"/>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6" name="Footer Placeholder 5">
            <a:extLst>
              <a:ext uri="{FF2B5EF4-FFF2-40B4-BE49-F238E27FC236}">
                <a16:creationId xmlns:a16="http://schemas.microsoft.com/office/drawing/2014/main" id="{A90887E9-88F5-462B-83CF-5793A5A7FF4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91170263-71FA-4E7C-876D-B70B32927AF5}"/>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823562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F499C-7B71-4CE3-83F0-C3A70F9E9FA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3DD7D1E8-753C-48D9-939B-A164BA6F4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8CD374B-4581-41D5-ACC4-632AD6D09A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7E2AB20-E76C-439C-98DF-0796AEAE7F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562362A-CA5A-402D-9DA4-35E422529B5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49482DB-6AFA-403F-8A6F-BEE955907FCC}"/>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8" name="Footer Placeholder 7">
            <a:extLst>
              <a:ext uri="{FF2B5EF4-FFF2-40B4-BE49-F238E27FC236}">
                <a16:creationId xmlns:a16="http://schemas.microsoft.com/office/drawing/2014/main" id="{52CA4262-3039-4ED8-A321-185C2D1587FA}"/>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A436449-3445-4E1C-8D77-2EF912656BDB}"/>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71030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2B493-F359-44E0-8C40-352F307DDC55}"/>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9714B68-BD78-4DDD-87C0-1AC3AA46769D}"/>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4" name="Footer Placeholder 3">
            <a:extLst>
              <a:ext uri="{FF2B5EF4-FFF2-40B4-BE49-F238E27FC236}">
                <a16:creationId xmlns:a16="http://schemas.microsoft.com/office/drawing/2014/main" id="{206EBCA2-E02C-4FFA-9362-48C28115ACA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3C9F1FA-F7FF-47CF-92DF-0C18C488011F}"/>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35808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EE96AA-F3E1-49B9-88AC-A39164760777}"/>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3" name="Footer Placeholder 2">
            <a:extLst>
              <a:ext uri="{FF2B5EF4-FFF2-40B4-BE49-F238E27FC236}">
                <a16:creationId xmlns:a16="http://schemas.microsoft.com/office/drawing/2014/main" id="{1843C7BC-50E4-40C6-8C03-18FF4C71593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B953E07-FA9A-4515-9AD0-08019B0604C9}"/>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2631642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143FE-71B6-48D5-B61A-3240E8AE6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C4C63EEC-47BE-4A61-B93F-3CA72772D2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AD23D70-E2BF-4521-997B-8ED37CAAB8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51344-5CE0-4FA3-B0E4-EAB0274F832D}"/>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6" name="Footer Placeholder 5">
            <a:extLst>
              <a:ext uri="{FF2B5EF4-FFF2-40B4-BE49-F238E27FC236}">
                <a16:creationId xmlns:a16="http://schemas.microsoft.com/office/drawing/2014/main" id="{EEB9263D-062F-44B4-B401-2C382BCC57B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495140-BFBD-4F79-AE16-0EC22B73751A}"/>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056610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2F7D9-1006-4D0C-967E-E31FE9B43E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C6158F1-6D4F-41F2-8A36-E30A50B952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29D1704-F10A-4252-96DF-B3C66CBAC6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C8325BD-8687-4B73-974C-C50E516A086B}"/>
              </a:ext>
            </a:extLst>
          </p:cNvPr>
          <p:cNvSpPr>
            <a:spLocks noGrp="1"/>
          </p:cNvSpPr>
          <p:nvPr>
            <p:ph type="dt" sz="half" idx="10"/>
          </p:nvPr>
        </p:nvSpPr>
        <p:spPr/>
        <p:txBody>
          <a:bodyPr/>
          <a:lstStyle/>
          <a:p>
            <a:fld id="{6B2057F1-E547-43A0-A890-26348E58849F}" type="datetimeFigureOut">
              <a:rPr lang="en-AU" smtClean="0"/>
              <a:t>28/06/2018</a:t>
            </a:fld>
            <a:endParaRPr lang="en-AU"/>
          </a:p>
        </p:txBody>
      </p:sp>
      <p:sp>
        <p:nvSpPr>
          <p:cNvPr id="6" name="Footer Placeholder 5">
            <a:extLst>
              <a:ext uri="{FF2B5EF4-FFF2-40B4-BE49-F238E27FC236}">
                <a16:creationId xmlns:a16="http://schemas.microsoft.com/office/drawing/2014/main" id="{8368EC4E-661D-4346-9F68-3BB6B0BEF8A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B34FAE-A0D3-4776-8D15-2491457959D1}"/>
              </a:ext>
            </a:extLst>
          </p:cNvPr>
          <p:cNvSpPr>
            <a:spLocks noGrp="1"/>
          </p:cNvSpPr>
          <p:nvPr>
            <p:ph type="sldNum" sz="quarter" idx="12"/>
          </p:nvPr>
        </p:nvSpPr>
        <p:spPr/>
        <p:txBody>
          <a:bodyPr/>
          <a:lstStyle/>
          <a:p>
            <a:fld id="{6281B2D6-464E-42BC-826A-DF811FA840EE}" type="slidenum">
              <a:rPr lang="en-AU" smtClean="0"/>
              <a:t>‹#›</a:t>
            </a:fld>
            <a:endParaRPr lang="en-AU"/>
          </a:p>
        </p:txBody>
      </p:sp>
    </p:spTree>
    <p:extLst>
      <p:ext uri="{BB962C8B-B14F-4D97-AF65-F5344CB8AC3E}">
        <p14:creationId xmlns:p14="http://schemas.microsoft.com/office/powerpoint/2010/main" val="161605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1EC30A-F553-476F-97EE-A44A6A265E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F0622DC-4E46-446C-B1B8-76975EB6FE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A1E5C22-E523-4102-B8C5-970361950C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2057F1-E547-43A0-A890-26348E58849F}" type="datetimeFigureOut">
              <a:rPr lang="en-AU" smtClean="0"/>
              <a:t>28/06/2018</a:t>
            </a:fld>
            <a:endParaRPr lang="en-AU"/>
          </a:p>
        </p:txBody>
      </p:sp>
      <p:sp>
        <p:nvSpPr>
          <p:cNvPr id="5" name="Footer Placeholder 4">
            <a:extLst>
              <a:ext uri="{FF2B5EF4-FFF2-40B4-BE49-F238E27FC236}">
                <a16:creationId xmlns:a16="http://schemas.microsoft.com/office/drawing/2014/main" id="{509972EA-1AB5-4348-B1CC-CFD170388A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7CA032EF-B2FA-4C62-82EE-D58EF047F5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81B2D6-464E-42BC-826A-DF811FA840EE}" type="slidenum">
              <a:rPr lang="en-AU" smtClean="0"/>
              <a:t>‹#›</a:t>
            </a:fld>
            <a:endParaRPr lang="en-AU"/>
          </a:p>
        </p:txBody>
      </p:sp>
    </p:spTree>
    <p:extLst>
      <p:ext uri="{BB962C8B-B14F-4D97-AF65-F5344CB8AC3E}">
        <p14:creationId xmlns:p14="http://schemas.microsoft.com/office/powerpoint/2010/main" val="400340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EFA2B-33AE-4BC9-B15D-F55EC5B10B19}"/>
              </a:ext>
            </a:extLst>
          </p:cNvPr>
          <p:cNvSpPr>
            <a:spLocks noGrp="1"/>
          </p:cNvSpPr>
          <p:nvPr>
            <p:ph type="ctrTitle"/>
          </p:nvPr>
        </p:nvSpPr>
        <p:spPr>
          <a:xfrm>
            <a:off x="1524000" y="616887"/>
            <a:ext cx="9144000" cy="2387600"/>
          </a:xfrm>
        </p:spPr>
        <p:txBody>
          <a:bodyPr/>
          <a:lstStyle/>
          <a:p>
            <a:r>
              <a:rPr lang="en-GB" b="1" dirty="0">
                <a:solidFill>
                  <a:schemeClr val="accent1">
                    <a:lumMod val="75000"/>
                  </a:schemeClr>
                </a:solidFill>
                <a:effectLst/>
              </a:rPr>
              <a:t>Assessing a written statistics assignment using a rubric</a:t>
            </a:r>
            <a:endParaRPr lang="en-AU" b="1" dirty="0">
              <a:solidFill>
                <a:schemeClr val="accent1">
                  <a:lumMod val="75000"/>
                </a:schemeClr>
              </a:solidFill>
            </a:endParaRPr>
          </a:p>
        </p:txBody>
      </p:sp>
      <p:sp>
        <p:nvSpPr>
          <p:cNvPr id="3" name="Subtitle 2">
            <a:extLst>
              <a:ext uri="{FF2B5EF4-FFF2-40B4-BE49-F238E27FC236}">
                <a16:creationId xmlns:a16="http://schemas.microsoft.com/office/drawing/2014/main" id="{8051D0C6-E196-4D76-B928-E904C3B93D76}"/>
              </a:ext>
            </a:extLst>
          </p:cNvPr>
          <p:cNvSpPr>
            <a:spLocks noGrp="1"/>
          </p:cNvSpPr>
          <p:nvPr>
            <p:ph type="subTitle" idx="1"/>
          </p:nvPr>
        </p:nvSpPr>
        <p:spPr>
          <a:xfrm>
            <a:off x="1524000" y="3538331"/>
            <a:ext cx="9144000" cy="2777276"/>
          </a:xfrm>
        </p:spPr>
        <p:txBody>
          <a:bodyPr>
            <a:normAutofit lnSpcReduction="10000"/>
          </a:bodyPr>
          <a:lstStyle/>
          <a:p>
            <a:r>
              <a:rPr lang="en-AU" dirty="0"/>
              <a:t>Anthony Morphett</a:t>
            </a:r>
            <a:r>
              <a:rPr lang="en-AU" baseline="30000" dirty="0"/>
              <a:t>1</a:t>
            </a:r>
            <a:r>
              <a:rPr lang="en-AU" dirty="0"/>
              <a:t>, </a:t>
            </a:r>
            <a:r>
              <a:rPr lang="es-ES" dirty="0">
                <a:effectLst/>
              </a:rPr>
              <a:t>Vasileios Giagos</a:t>
            </a:r>
            <a:r>
              <a:rPr lang="es-ES" baseline="30000" dirty="0">
                <a:effectLst/>
              </a:rPr>
              <a:t>2</a:t>
            </a:r>
            <a:r>
              <a:rPr lang="es-ES" dirty="0">
                <a:effectLst/>
              </a:rPr>
              <a:t>, Sharon Gunn</a:t>
            </a:r>
            <a:r>
              <a:rPr lang="es-ES" baseline="30000" dirty="0">
                <a:effectLst/>
              </a:rPr>
              <a:t>1</a:t>
            </a:r>
            <a:r>
              <a:rPr lang="es-ES" dirty="0">
                <a:effectLst/>
              </a:rPr>
              <a:t>, Jackie Reid</a:t>
            </a:r>
            <a:r>
              <a:rPr lang="es-ES" baseline="30000" dirty="0">
                <a:effectLst/>
              </a:rPr>
              <a:t>3</a:t>
            </a:r>
            <a:endParaRPr lang="es-ES" dirty="0">
              <a:effectLst/>
            </a:endParaRPr>
          </a:p>
          <a:p>
            <a:endParaRPr lang="es-ES" baseline="30000" dirty="0"/>
          </a:p>
          <a:p>
            <a:r>
              <a:rPr lang="es-ES" baseline="30000" dirty="0">
                <a:effectLst/>
              </a:rPr>
              <a:t>1</a:t>
            </a:r>
            <a:r>
              <a:rPr lang="es-ES" dirty="0">
                <a:effectLst/>
              </a:rPr>
              <a:t>The </a:t>
            </a:r>
            <a:r>
              <a:rPr lang="es-ES" dirty="0" err="1">
                <a:effectLst/>
              </a:rPr>
              <a:t>University</a:t>
            </a:r>
            <a:r>
              <a:rPr lang="es-ES" dirty="0">
                <a:effectLst/>
              </a:rPr>
              <a:t> </a:t>
            </a:r>
            <a:r>
              <a:rPr lang="es-ES" dirty="0" err="1">
                <a:effectLst/>
              </a:rPr>
              <a:t>of</a:t>
            </a:r>
            <a:r>
              <a:rPr lang="es-ES" dirty="0">
                <a:effectLst/>
              </a:rPr>
              <a:t> Melbourne, </a:t>
            </a:r>
            <a:r>
              <a:rPr lang="es-ES" baseline="30000" dirty="0">
                <a:effectLst/>
              </a:rPr>
              <a:t>2</a:t>
            </a:r>
            <a:r>
              <a:rPr lang="es-ES" dirty="0">
                <a:effectLst/>
              </a:rPr>
              <a:t>Manchester </a:t>
            </a:r>
            <a:r>
              <a:rPr lang="es-ES" dirty="0" err="1">
                <a:effectLst/>
              </a:rPr>
              <a:t>Metropolitan</a:t>
            </a:r>
            <a:r>
              <a:rPr lang="es-ES" dirty="0">
                <a:effectLst/>
              </a:rPr>
              <a:t> </a:t>
            </a:r>
            <a:r>
              <a:rPr lang="es-ES" dirty="0" err="1">
                <a:effectLst/>
              </a:rPr>
              <a:t>University</a:t>
            </a:r>
            <a:r>
              <a:rPr lang="es-ES" dirty="0">
                <a:effectLst/>
              </a:rPr>
              <a:t>, </a:t>
            </a:r>
            <a:r>
              <a:rPr lang="es-ES" baseline="30000" dirty="0">
                <a:effectLst/>
              </a:rPr>
              <a:t>3</a:t>
            </a:r>
            <a:r>
              <a:rPr lang="es-ES" dirty="0">
                <a:effectLst/>
              </a:rPr>
              <a:t>University </a:t>
            </a:r>
            <a:r>
              <a:rPr lang="es-ES" dirty="0" err="1">
                <a:effectLst/>
              </a:rPr>
              <a:t>of</a:t>
            </a:r>
            <a:r>
              <a:rPr lang="es-ES" dirty="0">
                <a:effectLst/>
              </a:rPr>
              <a:t> New </a:t>
            </a:r>
            <a:r>
              <a:rPr lang="es-ES" dirty="0" err="1">
                <a:effectLst/>
              </a:rPr>
              <a:t>England</a:t>
            </a:r>
            <a:endParaRPr lang="es-ES" dirty="0">
              <a:effectLst/>
            </a:endParaRPr>
          </a:p>
          <a:p>
            <a:endParaRPr lang="es-ES" dirty="0"/>
          </a:p>
          <a:p>
            <a:r>
              <a:rPr lang="es-ES" dirty="0" err="1">
                <a:effectLst/>
              </a:rPr>
              <a:t>FYIMaths</a:t>
            </a:r>
            <a:r>
              <a:rPr lang="es-ES" dirty="0">
                <a:effectLst/>
              </a:rPr>
              <a:t> workshop</a:t>
            </a:r>
          </a:p>
          <a:p>
            <a:r>
              <a:rPr lang="es-ES" dirty="0"/>
              <a:t>28 June 2018</a:t>
            </a:r>
            <a:endParaRPr lang="es-ES" dirty="0">
              <a:effectLst/>
            </a:endParaRPr>
          </a:p>
        </p:txBody>
      </p:sp>
    </p:spTree>
    <p:extLst>
      <p:ext uri="{BB962C8B-B14F-4D97-AF65-F5344CB8AC3E}">
        <p14:creationId xmlns:p14="http://schemas.microsoft.com/office/powerpoint/2010/main" val="1288110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026E4-A1A4-451C-8A03-B2966A682849}"/>
              </a:ext>
            </a:extLst>
          </p:cNvPr>
          <p:cNvSpPr>
            <a:spLocks noGrp="1"/>
          </p:cNvSpPr>
          <p:nvPr>
            <p:ph type="title"/>
          </p:nvPr>
        </p:nvSpPr>
        <p:spPr/>
        <p:txBody>
          <a:bodyPr/>
          <a:lstStyle/>
          <a:p>
            <a:r>
              <a:rPr lang="en-AU" dirty="0">
                <a:solidFill>
                  <a:srgbClr val="0000FF"/>
                </a:solidFill>
              </a:rPr>
              <a:t>Assignment 3</a:t>
            </a:r>
          </a:p>
        </p:txBody>
      </p:sp>
      <p:pic>
        <p:nvPicPr>
          <p:cNvPr id="6" name="Picture 5">
            <a:extLst>
              <a:ext uri="{FF2B5EF4-FFF2-40B4-BE49-F238E27FC236}">
                <a16:creationId xmlns:a16="http://schemas.microsoft.com/office/drawing/2014/main" id="{AAAE0A53-60BA-44A6-B26C-49523B8111DB}"/>
              </a:ext>
            </a:extLst>
          </p:cNvPr>
          <p:cNvPicPr>
            <a:picLocks noChangeAspect="1"/>
          </p:cNvPicPr>
          <p:nvPr/>
        </p:nvPicPr>
        <p:blipFill>
          <a:blip r:embed="rId2"/>
          <a:stretch>
            <a:fillRect/>
          </a:stretch>
        </p:blipFill>
        <p:spPr>
          <a:xfrm>
            <a:off x="1834625" y="1645322"/>
            <a:ext cx="7596224" cy="4847553"/>
          </a:xfrm>
          <a:prstGeom prst="rect">
            <a:avLst/>
          </a:prstGeom>
        </p:spPr>
      </p:pic>
    </p:spTree>
    <p:extLst>
      <p:ext uri="{BB962C8B-B14F-4D97-AF65-F5344CB8AC3E}">
        <p14:creationId xmlns:p14="http://schemas.microsoft.com/office/powerpoint/2010/main" val="1104490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C1731-BAD7-43E3-8D36-BF48936A297C}"/>
              </a:ext>
            </a:extLst>
          </p:cNvPr>
          <p:cNvSpPr>
            <a:spLocks noGrp="1"/>
          </p:cNvSpPr>
          <p:nvPr>
            <p:ph type="title"/>
          </p:nvPr>
        </p:nvSpPr>
        <p:spPr/>
        <p:txBody>
          <a:bodyPr/>
          <a:lstStyle/>
          <a:p>
            <a:r>
              <a:rPr lang="en-AU" dirty="0">
                <a:solidFill>
                  <a:srgbClr val="0000FF"/>
                </a:solidFill>
              </a:rPr>
              <a:t>Rubric development</a:t>
            </a:r>
          </a:p>
        </p:txBody>
      </p:sp>
      <p:sp>
        <p:nvSpPr>
          <p:cNvPr id="3" name="Content Placeholder 2">
            <a:extLst>
              <a:ext uri="{FF2B5EF4-FFF2-40B4-BE49-F238E27FC236}">
                <a16:creationId xmlns:a16="http://schemas.microsoft.com/office/drawing/2014/main" id="{EC2F8E35-F0A5-4CD2-A57B-851F493AC5C5}"/>
              </a:ext>
            </a:extLst>
          </p:cNvPr>
          <p:cNvSpPr>
            <a:spLocks noGrp="1"/>
          </p:cNvSpPr>
          <p:nvPr>
            <p:ph idx="1"/>
          </p:nvPr>
        </p:nvSpPr>
        <p:spPr>
          <a:xfrm>
            <a:off x="838200" y="1825625"/>
            <a:ext cx="10515600" cy="4714956"/>
          </a:xfrm>
        </p:spPr>
        <p:txBody>
          <a:bodyPr>
            <a:normAutofit fontScale="92500" lnSpcReduction="10000"/>
          </a:bodyPr>
          <a:lstStyle/>
          <a:p>
            <a:r>
              <a:rPr lang="en-AU" dirty="0"/>
              <a:t>Lecturer wrote assignment questions &amp; solutions</a:t>
            </a:r>
          </a:p>
          <a:p>
            <a:endParaRPr lang="en-AU" dirty="0"/>
          </a:p>
          <a:p>
            <a:r>
              <a:rPr lang="en-AU" dirty="0"/>
              <a:t>We first developed a ‘mapping template’:</a:t>
            </a:r>
          </a:p>
          <a:p>
            <a:pPr lvl="1"/>
            <a:r>
              <a:rPr lang="en-AU" dirty="0" err="1"/>
              <a:t>maths</a:t>
            </a:r>
            <a:r>
              <a:rPr lang="en-AU" i="1" dirty="0" err="1"/>
              <a:t>assess</a:t>
            </a:r>
            <a:r>
              <a:rPr lang="en-AU" dirty="0"/>
              <a:t> criteria relevant to each question</a:t>
            </a:r>
          </a:p>
          <a:p>
            <a:pPr lvl="1"/>
            <a:r>
              <a:rPr lang="en-AU" dirty="0"/>
              <a:t>Subject ILOs being assessed</a:t>
            </a:r>
          </a:p>
          <a:p>
            <a:pPr lvl="1"/>
            <a:r>
              <a:rPr lang="en-AU" dirty="0"/>
              <a:t>Levels of SRTL, SOLO, Bloom </a:t>
            </a:r>
          </a:p>
          <a:p>
            <a:pPr lvl="1"/>
            <a:endParaRPr lang="en-AU" dirty="0"/>
          </a:p>
          <a:p>
            <a:r>
              <a:rPr lang="en-AU" dirty="0"/>
              <a:t>Then constructed the rubric:</a:t>
            </a:r>
          </a:p>
          <a:p>
            <a:pPr lvl="1"/>
            <a:r>
              <a:rPr lang="en-AU" dirty="0" err="1"/>
              <a:t>maths</a:t>
            </a:r>
            <a:r>
              <a:rPr lang="en-AU" i="1" dirty="0" err="1"/>
              <a:t>assess</a:t>
            </a:r>
            <a:r>
              <a:rPr lang="en-AU" dirty="0"/>
              <a:t> criteria</a:t>
            </a:r>
          </a:p>
          <a:p>
            <a:pPr lvl="1"/>
            <a:r>
              <a:rPr lang="en-AU" dirty="0"/>
              <a:t>Task-specific descriptors</a:t>
            </a:r>
          </a:p>
          <a:p>
            <a:pPr lvl="1"/>
            <a:endParaRPr lang="en-AU" dirty="0"/>
          </a:p>
          <a:p>
            <a:r>
              <a:rPr lang="en-AU" dirty="0"/>
              <a:t>Tutor workshop</a:t>
            </a:r>
          </a:p>
        </p:txBody>
      </p:sp>
    </p:spTree>
    <p:extLst>
      <p:ext uri="{BB962C8B-B14F-4D97-AF65-F5344CB8AC3E}">
        <p14:creationId xmlns:p14="http://schemas.microsoft.com/office/powerpoint/2010/main" val="998063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FBC30-7F07-47EB-AF7A-A7F29E244051}"/>
              </a:ext>
            </a:extLst>
          </p:cNvPr>
          <p:cNvSpPr>
            <a:spLocks noGrp="1"/>
          </p:cNvSpPr>
          <p:nvPr>
            <p:ph type="title"/>
          </p:nvPr>
        </p:nvSpPr>
        <p:spPr/>
        <p:txBody>
          <a:bodyPr/>
          <a:lstStyle/>
          <a:p>
            <a:r>
              <a:rPr lang="en-AU" dirty="0">
                <a:solidFill>
                  <a:srgbClr val="0000FF"/>
                </a:solidFill>
              </a:rPr>
              <a:t>Consistency of marking</a:t>
            </a:r>
          </a:p>
        </p:txBody>
      </p:sp>
      <p:sp>
        <p:nvSpPr>
          <p:cNvPr id="3" name="Content Placeholder 2">
            <a:extLst>
              <a:ext uri="{FF2B5EF4-FFF2-40B4-BE49-F238E27FC236}">
                <a16:creationId xmlns:a16="http://schemas.microsoft.com/office/drawing/2014/main" id="{1D3860AB-C42B-4B4B-8009-38255907359F}"/>
              </a:ext>
            </a:extLst>
          </p:cNvPr>
          <p:cNvSpPr>
            <a:spLocks noGrp="1"/>
          </p:cNvSpPr>
          <p:nvPr>
            <p:ph idx="1"/>
          </p:nvPr>
        </p:nvSpPr>
        <p:spPr/>
        <p:txBody>
          <a:bodyPr/>
          <a:lstStyle/>
          <a:p>
            <a:r>
              <a:rPr lang="en-AU" dirty="0"/>
              <a:t>Random sample of 20 assignments</a:t>
            </a:r>
          </a:p>
          <a:p>
            <a:endParaRPr lang="en-AU" dirty="0"/>
          </a:p>
          <a:p>
            <a:r>
              <a:rPr lang="en-AU" dirty="0"/>
              <a:t>Marked by 5 tutors using both approaches</a:t>
            </a:r>
          </a:p>
          <a:p>
            <a:pPr marL="0" indent="0">
              <a:buNone/>
            </a:pPr>
            <a:endParaRPr lang="en-AU" dirty="0"/>
          </a:p>
          <a:p>
            <a:r>
              <a:rPr lang="en-AU" dirty="0"/>
              <a:t>Bayesian analysis</a:t>
            </a:r>
          </a:p>
          <a:p>
            <a:endParaRPr lang="en-AU" dirty="0"/>
          </a:p>
          <a:p>
            <a:endParaRPr lang="en-AU" dirty="0"/>
          </a:p>
        </p:txBody>
      </p:sp>
    </p:spTree>
    <p:extLst>
      <p:ext uri="{BB962C8B-B14F-4D97-AF65-F5344CB8AC3E}">
        <p14:creationId xmlns:p14="http://schemas.microsoft.com/office/powerpoint/2010/main" val="3844352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6B9B-7CDA-4830-858C-A13FEEC06266}"/>
              </a:ext>
            </a:extLst>
          </p:cNvPr>
          <p:cNvSpPr>
            <a:spLocks noGrp="1"/>
          </p:cNvSpPr>
          <p:nvPr>
            <p:ph type="title"/>
          </p:nvPr>
        </p:nvSpPr>
        <p:spPr/>
        <p:txBody>
          <a:bodyPr/>
          <a:lstStyle/>
          <a:p>
            <a:r>
              <a:rPr lang="en-AU" dirty="0">
                <a:solidFill>
                  <a:srgbClr val="0000FF"/>
                </a:solidFill>
              </a:rPr>
              <a:t>Consistency of marking - results</a:t>
            </a:r>
          </a:p>
        </p:txBody>
      </p:sp>
      <p:sp>
        <p:nvSpPr>
          <p:cNvPr id="3" name="Content Placeholder 2">
            <a:extLst>
              <a:ext uri="{FF2B5EF4-FFF2-40B4-BE49-F238E27FC236}">
                <a16:creationId xmlns:a16="http://schemas.microsoft.com/office/drawing/2014/main" id="{580DF08A-AA60-4098-B93F-6FAC448B1288}"/>
              </a:ext>
            </a:extLst>
          </p:cNvPr>
          <p:cNvSpPr>
            <a:spLocks noGrp="1"/>
          </p:cNvSpPr>
          <p:nvPr>
            <p:ph idx="1"/>
          </p:nvPr>
        </p:nvSpPr>
        <p:spPr/>
        <p:txBody>
          <a:bodyPr>
            <a:normAutofit lnSpcReduction="10000"/>
          </a:bodyPr>
          <a:lstStyle/>
          <a:p>
            <a:r>
              <a:rPr lang="en-AU" dirty="0"/>
              <a:t>One marker systematically giving lower marks in both approaches</a:t>
            </a:r>
          </a:p>
          <a:p>
            <a:endParaRPr lang="en-AU" dirty="0"/>
          </a:p>
          <a:p>
            <a:r>
              <a:rPr lang="en-AU" dirty="0"/>
              <a:t>One marker became more consistent with others, one less</a:t>
            </a:r>
          </a:p>
          <a:p>
            <a:endParaRPr lang="en-AU" dirty="0"/>
          </a:p>
          <a:p>
            <a:r>
              <a:rPr lang="en-AU" dirty="0"/>
              <a:t>Similar variance in marks for both methods</a:t>
            </a:r>
          </a:p>
          <a:p>
            <a:endParaRPr lang="en-AU" dirty="0"/>
          </a:p>
          <a:p>
            <a:r>
              <a:rPr lang="en-AU" dirty="0"/>
              <a:t>No evidence to suggest a difference between approaches</a:t>
            </a:r>
          </a:p>
          <a:p>
            <a:endParaRPr lang="en-AU" dirty="0"/>
          </a:p>
          <a:p>
            <a:r>
              <a:rPr lang="en-AU" dirty="0"/>
              <a:t>Agrees with other research: </a:t>
            </a:r>
            <a:r>
              <a:rPr lang="en-AU" dirty="0" err="1"/>
              <a:t>maths</a:t>
            </a:r>
            <a:r>
              <a:rPr lang="en-AU" i="1" dirty="0" err="1"/>
              <a:t>assess</a:t>
            </a:r>
            <a:r>
              <a:rPr lang="en-AU" dirty="0"/>
              <a:t>, Jonsson &amp; </a:t>
            </a:r>
            <a:r>
              <a:rPr lang="en-AU" dirty="0" err="1"/>
              <a:t>Svingby</a:t>
            </a:r>
            <a:r>
              <a:rPr lang="en-AU" dirty="0"/>
              <a:t> (2007)</a:t>
            </a:r>
          </a:p>
        </p:txBody>
      </p:sp>
    </p:spTree>
    <p:extLst>
      <p:ext uri="{BB962C8B-B14F-4D97-AF65-F5344CB8AC3E}">
        <p14:creationId xmlns:p14="http://schemas.microsoft.com/office/powerpoint/2010/main" val="1154633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E0E7-9A2B-4F7A-BD37-2B32F928EE83}"/>
              </a:ext>
            </a:extLst>
          </p:cNvPr>
          <p:cNvSpPr>
            <a:spLocks noGrp="1"/>
          </p:cNvSpPr>
          <p:nvPr>
            <p:ph type="title"/>
          </p:nvPr>
        </p:nvSpPr>
        <p:spPr/>
        <p:txBody>
          <a:bodyPr/>
          <a:lstStyle/>
          <a:p>
            <a:r>
              <a:rPr lang="en-AU" dirty="0">
                <a:solidFill>
                  <a:srgbClr val="0000FF"/>
                </a:solidFill>
              </a:rPr>
              <a:t>Expectations and feedback</a:t>
            </a:r>
          </a:p>
        </p:txBody>
      </p:sp>
      <p:sp>
        <p:nvSpPr>
          <p:cNvPr id="3" name="Content Placeholder 2">
            <a:extLst>
              <a:ext uri="{FF2B5EF4-FFF2-40B4-BE49-F238E27FC236}">
                <a16:creationId xmlns:a16="http://schemas.microsoft.com/office/drawing/2014/main" id="{1E715803-9DFE-48DB-99EA-EDA4A9335AD4}"/>
              </a:ext>
            </a:extLst>
          </p:cNvPr>
          <p:cNvSpPr>
            <a:spLocks noGrp="1"/>
          </p:cNvSpPr>
          <p:nvPr>
            <p:ph idx="1"/>
          </p:nvPr>
        </p:nvSpPr>
        <p:spPr/>
        <p:txBody>
          <a:bodyPr/>
          <a:lstStyle/>
          <a:p>
            <a:r>
              <a:rPr lang="en-AU" dirty="0"/>
              <a:t>Student survey   [16 responses, 10%]</a:t>
            </a:r>
          </a:p>
          <a:p>
            <a:endParaRPr lang="en-AU" dirty="0"/>
          </a:p>
          <a:p>
            <a:r>
              <a:rPr lang="en-AU" dirty="0"/>
              <a:t>Interviews with markers</a:t>
            </a:r>
          </a:p>
        </p:txBody>
      </p:sp>
    </p:spTree>
    <p:extLst>
      <p:ext uri="{BB962C8B-B14F-4D97-AF65-F5344CB8AC3E}">
        <p14:creationId xmlns:p14="http://schemas.microsoft.com/office/powerpoint/2010/main" val="2257719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1AF6F-8C2D-4C75-9A30-0D0FD979A22E}"/>
              </a:ext>
            </a:extLst>
          </p:cNvPr>
          <p:cNvSpPr>
            <a:spLocks noGrp="1"/>
          </p:cNvSpPr>
          <p:nvPr>
            <p:ph type="title"/>
          </p:nvPr>
        </p:nvSpPr>
        <p:spPr/>
        <p:txBody>
          <a:bodyPr/>
          <a:lstStyle/>
          <a:p>
            <a:r>
              <a:rPr lang="en-AU" dirty="0">
                <a:solidFill>
                  <a:srgbClr val="0000FF"/>
                </a:solidFill>
              </a:rPr>
              <a:t>Expectations - results</a:t>
            </a:r>
          </a:p>
        </p:txBody>
      </p:sp>
      <p:sp>
        <p:nvSpPr>
          <p:cNvPr id="3" name="Content Placeholder 2">
            <a:extLst>
              <a:ext uri="{FF2B5EF4-FFF2-40B4-BE49-F238E27FC236}">
                <a16:creationId xmlns:a16="http://schemas.microsoft.com/office/drawing/2014/main" id="{6CC10694-2DA8-48AF-B930-12C685D63173}"/>
              </a:ext>
            </a:extLst>
          </p:cNvPr>
          <p:cNvSpPr>
            <a:spLocks noGrp="1"/>
          </p:cNvSpPr>
          <p:nvPr>
            <p:ph idx="1"/>
          </p:nvPr>
        </p:nvSpPr>
        <p:spPr/>
        <p:txBody>
          <a:bodyPr/>
          <a:lstStyle/>
          <a:p>
            <a:r>
              <a:rPr lang="en-AU" dirty="0"/>
              <a:t>Student perceptions mixed</a:t>
            </a:r>
          </a:p>
          <a:p>
            <a:endParaRPr lang="en-AU" dirty="0"/>
          </a:p>
          <a:p>
            <a:r>
              <a:rPr lang="en-AU" dirty="0"/>
              <a:t>Markers felt rubric had helped some students</a:t>
            </a:r>
          </a:p>
          <a:p>
            <a:endParaRPr lang="en-AU" dirty="0"/>
          </a:p>
          <a:p>
            <a:pPr marL="0" indent="0">
              <a:buNone/>
            </a:pPr>
            <a:endParaRPr lang="en-AU" dirty="0"/>
          </a:p>
          <a:p>
            <a:pPr marL="0" indent="0">
              <a:buNone/>
            </a:pPr>
            <a:r>
              <a:rPr lang="en-AU" dirty="0"/>
              <a:t>Literature suggests better results if accompanied by meta-cognitive activities</a:t>
            </a:r>
          </a:p>
        </p:txBody>
      </p:sp>
    </p:spTree>
    <p:extLst>
      <p:ext uri="{BB962C8B-B14F-4D97-AF65-F5344CB8AC3E}">
        <p14:creationId xmlns:p14="http://schemas.microsoft.com/office/powerpoint/2010/main" val="2772016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78655-D255-433F-9CA1-DC7A2DE18EBA}"/>
              </a:ext>
            </a:extLst>
          </p:cNvPr>
          <p:cNvSpPr>
            <a:spLocks noGrp="1"/>
          </p:cNvSpPr>
          <p:nvPr>
            <p:ph type="title"/>
          </p:nvPr>
        </p:nvSpPr>
        <p:spPr/>
        <p:txBody>
          <a:bodyPr/>
          <a:lstStyle/>
          <a:p>
            <a:r>
              <a:rPr lang="en-AU" dirty="0">
                <a:solidFill>
                  <a:srgbClr val="0000FF"/>
                </a:solidFill>
              </a:rPr>
              <a:t>Feedback - results</a:t>
            </a:r>
          </a:p>
        </p:txBody>
      </p:sp>
      <p:sp>
        <p:nvSpPr>
          <p:cNvPr id="3" name="Content Placeholder 2">
            <a:extLst>
              <a:ext uri="{FF2B5EF4-FFF2-40B4-BE49-F238E27FC236}">
                <a16:creationId xmlns:a16="http://schemas.microsoft.com/office/drawing/2014/main" id="{10A4A0A9-285E-495F-9348-C7E6A80668CD}"/>
              </a:ext>
            </a:extLst>
          </p:cNvPr>
          <p:cNvSpPr>
            <a:spLocks noGrp="1"/>
          </p:cNvSpPr>
          <p:nvPr>
            <p:ph idx="1"/>
          </p:nvPr>
        </p:nvSpPr>
        <p:spPr/>
        <p:txBody>
          <a:bodyPr/>
          <a:lstStyle/>
          <a:p>
            <a:r>
              <a:rPr lang="en-AU" dirty="0"/>
              <a:t>Student perceptions mixed</a:t>
            </a:r>
          </a:p>
          <a:p>
            <a:endParaRPr lang="en-AU" dirty="0"/>
          </a:p>
          <a:p>
            <a:r>
              <a:rPr lang="en-AU" dirty="0"/>
              <a:t>Markers still provided extensive written comments</a:t>
            </a:r>
          </a:p>
          <a:p>
            <a:pPr marL="457200" lvl="1" indent="0">
              <a:buNone/>
            </a:pPr>
            <a:r>
              <a:rPr lang="en-AU" dirty="0"/>
              <a:t>-&gt; rubric an additional form of feedback, not a replacement</a:t>
            </a:r>
          </a:p>
          <a:p>
            <a:pPr marL="457200" lvl="1" indent="0">
              <a:buNone/>
            </a:pPr>
            <a:endParaRPr lang="en-AU" dirty="0"/>
          </a:p>
          <a:p>
            <a:pPr marL="457200" lvl="1" indent="0">
              <a:buNone/>
            </a:pPr>
            <a:endParaRPr lang="en-AU" dirty="0"/>
          </a:p>
        </p:txBody>
      </p:sp>
    </p:spTree>
    <p:extLst>
      <p:ext uri="{BB962C8B-B14F-4D97-AF65-F5344CB8AC3E}">
        <p14:creationId xmlns:p14="http://schemas.microsoft.com/office/powerpoint/2010/main" val="338663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05E2F-8CD2-430F-A87D-DBB729554990}"/>
              </a:ext>
            </a:extLst>
          </p:cNvPr>
          <p:cNvSpPr>
            <a:spLocks noGrp="1"/>
          </p:cNvSpPr>
          <p:nvPr>
            <p:ph type="title"/>
          </p:nvPr>
        </p:nvSpPr>
        <p:spPr/>
        <p:txBody>
          <a:bodyPr/>
          <a:lstStyle/>
          <a:p>
            <a:r>
              <a:rPr lang="en-AU" dirty="0">
                <a:solidFill>
                  <a:srgbClr val="0000FF"/>
                </a:solidFill>
              </a:rPr>
              <a:t>Ease of use</a:t>
            </a:r>
          </a:p>
        </p:txBody>
      </p:sp>
      <p:sp>
        <p:nvSpPr>
          <p:cNvPr id="3" name="Content Placeholder 2">
            <a:extLst>
              <a:ext uri="{FF2B5EF4-FFF2-40B4-BE49-F238E27FC236}">
                <a16:creationId xmlns:a16="http://schemas.microsoft.com/office/drawing/2014/main" id="{4F4D31F9-1F86-4DBE-9507-B9C0811D6C9E}"/>
              </a:ext>
            </a:extLst>
          </p:cNvPr>
          <p:cNvSpPr>
            <a:spLocks noGrp="1"/>
          </p:cNvSpPr>
          <p:nvPr>
            <p:ph idx="1"/>
          </p:nvPr>
        </p:nvSpPr>
        <p:spPr/>
        <p:txBody>
          <a:bodyPr/>
          <a:lstStyle/>
          <a:p>
            <a:r>
              <a:rPr lang="en-AU" dirty="0"/>
              <a:t>Considerable work to implement the first time</a:t>
            </a:r>
          </a:p>
          <a:p>
            <a:r>
              <a:rPr lang="en-AU" dirty="0"/>
              <a:t>But leads to reflection on assessment and improved alignment</a:t>
            </a:r>
          </a:p>
          <a:p>
            <a:r>
              <a:rPr lang="en-AU" dirty="0" err="1"/>
              <a:t>maths</a:t>
            </a:r>
            <a:r>
              <a:rPr lang="en-AU" i="1" dirty="0" err="1"/>
              <a:t>assess</a:t>
            </a:r>
            <a:r>
              <a:rPr lang="en-AU" dirty="0"/>
              <a:t> a good starting point!</a:t>
            </a:r>
          </a:p>
          <a:p>
            <a:endParaRPr lang="en-AU" dirty="0"/>
          </a:p>
          <a:p>
            <a:r>
              <a:rPr lang="en-AU" dirty="0"/>
              <a:t>Tutors happy to use rubric</a:t>
            </a:r>
          </a:p>
        </p:txBody>
      </p:sp>
    </p:spTree>
    <p:extLst>
      <p:ext uri="{BB962C8B-B14F-4D97-AF65-F5344CB8AC3E}">
        <p14:creationId xmlns:p14="http://schemas.microsoft.com/office/powerpoint/2010/main" val="311750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FEB25-DFE7-43C9-AC50-557B3EF25671}"/>
              </a:ext>
            </a:extLst>
          </p:cNvPr>
          <p:cNvSpPr>
            <a:spLocks noGrp="1"/>
          </p:cNvSpPr>
          <p:nvPr>
            <p:ph type="title"/>
          </p:nvPr>
        </p:nvSpPr>
        <p:spPr/>
        <p:txBody>
          <a:bodyPr/>
          <a:lstStyle/>
          <a:p>
            <a:r>
              <a:rPr lang="en-AU" dirty="0" err="1">
                <a:solidFill>
                  <a:srgbClr val="0000FF"/>
                </a:solidFill>
              </a:rPr>
              <a:t>maths</a:t>
            </a:r>
            <a:r>
              <a:rPr lang="en-AU" i="1" dirty="0" err="1">
                <a:solidFill>
                  <a:srgbClr val="0000FF"/>
                </a:solidFill>
              </a:rPr>
              <a:t>assess</a:t>
            </a:r>
            <a:endParaRPr lang="en-AU" i="1" dirty="0">
              <a:solidFill>
                <a:srgbClr val="0000FF"/>
              </a:solidFill>
            </a:endParaRPr>
          </a:p>
        </p:txBody>
      </p:sp>
      <p:sp>
        <p:nvSpPr>
          <p:cNvPr id="3" name="Content Placeholder 2">
            <a:extLst>
              <a:ext uri="{FF2B5EF4-FFF2-40B4-BE49-F238E27FC236}">
                <a16:creationId xmlns:a16="http://schemas.microsoft.com/office/drawing/2014/main" id="{00D0A75A-C973-4987-AB64-E0871F9DC67D}"/>
              </a:ext>
            </a:extLst>
          </p:cNvPr>
          <p:cNvSpPr>
            <a:spLocks noGrp="1"/>
          </p:cNvSpPr>
          <p:nvPr>
            <p:ph idx="1"/>
          </p:nvPr>
        </p:nvSpPr>
        <p:spPr/>
        <p:txBody>
          <a:bodyPr>
            <a:normAutofit/>
          </a:bodyPr>
          <a:lstStyle/>
          <a:p>
            <a:r>
              <a:rPr lang="en-AU" dirty="0" err="1"/>
              <a:t>maths</a:t>
            </a:r>
            <a:r>
              <a:rPr lang="en-AU" i="1" dirty="0" err="1"/>
              <a:t>assess</a:t>
            </a:r>
            <a:r>
              <a:rPr lang="en-AU" dirty="0"/>
              <a:t> suitable for intro stats assignment</a:t>
            </a:r>
          </a:p>
          <a:p>
            <a:endParaRPr lang="en-AU" dirty="0"/>
          </a:p>
          <a:p>
            <a:r>
              <a:rPr lang="en-AU" dirty="0"/>
              <a:t>Used criteria from all dimensions except ‘Proof’</a:t>
            </a:r>
          </a:p>
          <a:p>
            <a:endParaRPr lang="en-AU" dirty="0"/>
          </a:p>
          <a:p>
            <a:r>
              <a:rPr lang="en-AU" dirty="0"/>
              <a:t>Needed only one additional criterion:</a:t>
            </a:r>
          </a:p>
          <a:p>
            <a:pPr marL="0" indent="0">
              <a:buNone/>
            </a:pPr>
            <a:r>
              <a:rPr lang="en-AU" dirty="0"/>
              <a:t>		</a:t>
            </a:r>
            <a:r>
              <a:rPr lang="en-AU" i="1" dirty="0"/>
              <a:t>Interpretation of graphical representations</a:t>
            </a:r>
          </a:p>
          <a:p>
            <a:pPr marL="0" indent="0">
              <a:buNone/>
            </a:pPr>
            <a:endParaRPr lang="en-AU" i="1" dirty="0"/>
          </a:p>
        </p:txBody>
      </p:sp>
    </p:spTree>
    <p:extLst>
      <p:ext uri="{BB962C8B-B14F-4D97-AF65-F5344CB8AC3E}">
        <p14:creationId xmlns:p14="http://schemas.microsoft.com/office/powerpoint/2010/main" val="2225750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03B37-78D5-4922-A462-2648E80E43A9}"/>
              </a:ext>
            </a:extLst>
          </p:cNvPr>
          <p:cNvSpPr>
            <a:spLocks noGrp="1"/>
          </p:cNvSpPr>
          <p:nvPr>
            <p:ph type="title"/>
          </p:nvPr>
        </p:nvSpPr>
        <p:spPr/>
        <p:txBody>
          <a:bodyPr/>
          <a:lstStyle/>
          <a:p>
            <a:r>
              <a:rPr lang="en-AU" dirty="0" err="1">
                <a:solidFill>
                  <a:srgbClr val="0000FF"/>
                </a:solidFill>
              </a:rPr>
              <a:t>maths</a:t>
            </a:r>
            <a:r>
              <a:rPr lang="en-AU" i="1" dirty="0" err="1">
                <a:solidFill>
                  <a:srgbClr val="0000FF"/>
                </a:solidFill>
              </a:rPr>
              <a:t>assess</a:t>
            </a:r>
            <a:r>
              <a:rPr lang="en-AU" dirty="0">
                <a:solidFill>
                  <a:srgbClr val="0000FF"/>
                </a:solidFill>
              </a:rPr>
              <a:t> vs SRTL, SOLO, Bloom</a:t>
            </a:r>
          </a:p>
        </p:txBody>
      </p:sp>
      <p:sp>
        <p:nvSpPr>
          <p:cNvPr id="3" name="Content Placeholder 2">
            <a:extLst>
              <a:ext uri="{FF2B5EF4-FFF2-40B4-BE49-F238E27FC236}">
                <a16:creationId xmlns:a16="http://schemas.microsoft.com/office/drawing/2014/main" id="{926B8A69-A565-4A4A-BF9C-CFA07BA27262}"/>
              </a:ext>
            </a:extLst>
          </p:cNvPr>
          <p:cNvSpPr>
            <a:spLocks noGrp="1"/>
          </p:cNvSpPr>
          <p:nvPr>
            <p:ph idx="1"/>
          </p:nvPr>
        </p:nvSpPr>
        <p:spPr/>
        <p:txBody>
          <a:bodyPr>
            <a:normAutofit lnSpcReduction="10000"/>
          </a:bodyPr>
          <a:lstStyle/>
          <a:p>
            <a:r>
              <a:rPr lang="en-AU" dirty="0"/>
              <a:t>SOLO, Bloom, SRTL based on cognitive activity etc</a:t>
            </a:r>
          </a:p>
          <a:p>
            <a:pPr marL="0" indent="0">
              <a:buNone/>
            </a:pPr>
            <a:r>
              <a:rPr lang="en-AU" dirty="0"/>
              <a:t>      → not directly observable</a:t>
            </a:r>
          </a:p>
          <a:p>
            <a:pPr marL="0" indent="0">
              <a:buNone/>
            </a:pPr>
            <a:r>
              <a:rPr lang="en-AU" dirty="0"/>
              <a:t>  </a:t>
            </a:r>
          </a:p>
          <a:p>
            <a:pPr marL="0" indent="0">
              <a:buNone/>
            </a:pPr>
            <a:endParaRPr lang="en-AU" dirty="0"/>
          </a:p>
          <a:p>
            <a:r>
              <a:rPr lang="en-AU" dirty="0" err="1"/>
              <a:t>maths</a:t>
            </a:r>
            <a:r>
              <a:rPr lang="en-AU" i="1" dirty="0" err="1"/>
              <a:t>assess</a:t>
            </a:r>
            <a:r>
              <a:rPr lang="en-AU" dirty="0"/>
              <a:t> criteria are task-oriented</a:t>
            </a:r>
          </a:p>
          <a:p>
            <a:pPr marL="0" indent="0">
              <a:buNone/>
            </a:pPr>
            <a:r>
              <a:rPr lang="en-AU" dirty="0"/>
              <a:t>      → address aspects directly observable in student work</a:t>
            </a:r>
          </a:p>
          <a:p>
            <a:pPr marL="0" indent="0">
              <a:buNone/>
            </a:pPr>
            <a:r>
              <a:rPr lang="en-AU" dirty="0"/>
              <a:t>      → straightforward to apply to a new task</a:t>
            </a:r>
          </a:p>
          <a:p>
            <a:pPr marL="0" indent="0">
              <a:buNone/>
            </a:pPr>
            <a:endParaRPr lang="en-AU" dirty="0"/>
          </a:p>
          <a:p>
            <a:r>
              <a:rPr lang="en-AU" dirty="0"/>
              <a:t>Our approach: </a:t>
            </a:r>
            <a:r>
              <a:rPr lang="en-AU" dirty="0" err="1"/>
              <a:t>maths</a:t>
            </a:r>
            <a:r>
              <a:rPr lang="en-AU" i="1" dirty="0" err="1"/>
              <a:t>assess</a:t>
            </a:r>
            <a:r>
              <a:rPr lang="en-AU" dirty="0"/>
              <a:t> for criteria, SRTL in descriptors</a:t>
            </a:r>
          </a:p>
          <a:p>
            <a:endParaRPr lang="en-AU" dirty="0"/>
          </a:p>
        </p:txBody>
      </p:sp>
    </p:spTree>
    <p:extLst>
      <p:ext uri="{BB962C8B-B14F-4D97-AF65-F5344CB8AC3E}">
        <p14:creationId xmlns:p14="http://schemas.microsoft.com/office/powerpoint/2010/main" val="133896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9F563-EC82-453F-9754-3E529C814924}"/>
              </a:ext>
            </a:extLst>
          </p:cNvPr>
          <p:cNvSpPr>
            <a:spLocks noGrp="1"/>
          </p:cNvSpPr>
          <p:nvPr>
            <p:ph type="title"/>
          </p:nvPr>
        </p:nvSpPr>
        <p:spPr/>
        <p:txBody>
          <a:bodyPr/>
          <a:lstStyle/>
          <a:p>
            <a:r>
              <a:rPr lang="en-AU" dirty="0">
                <a:solidFill>
                  <a:srgbClr val="0000FF"/>
                </a:solidFill>
              </a:rPr>
              <a:t>Formative assessment</a:t>
            </a:r>
          </a:p>
        </p:txBody>
      </p:sp>
      <p:sp>
        <p:nvSpPr>
          <p:cNvPr id="3" name="Content Placeholder 2">
            <a:extLst>
              <a:ext uri="{FF2B5EF4-FFF2-40B4-BE49-F238E27FC236}">
                <a16:creationId xmlns:a16="http://schemas.microsoft.com/office/drawing/2014/main" id="{15E3D5E6-E666-4CDB-B439-6B107CF09FB5}"/>
              </a:ext>
            </a:extLst>
          </p:cNvPr>
          <p:cNvSpPr>
            <a:spLocks noGrp="1"/>
          </p:cNvSpPr>
          <p:nvPr>
            <p:ph idx="1"/>
          </p:nvPr>
        </p:nvSpPr>
        <p:spPr/>
        <p:txBody>
          <a:bodyPr>
            <a:normAutofit/>
          </a:bodyPr>
          <a:lstStyle/>
          <a:p>
            <a:pPr marL="0" indent="0">
              <a:buNone/>
            </a:pPr>
            <a:r>
              <a:rPr lang="en-AU" sz="3200" dirty="0"/>
              <a:t>Needs to:</a:t>
            </a:r>
          </a:p>
          <a:p>
            <a:pPr marL="0" indent="0">
              <a:buNone/>
            </a:pPr>
            <a:endParaRPr lang="en-AU" sz="3200" dirty="0"/>
          </a:p>
          <a:p>
            <a:r>
              <a:rPr lang="en-AU" sz="3200" dirty="0"/>
              <a:t>Provide useful feedback to students</a:t>
            </a:r>
          </a:p>
          <a:p>
            <a:endParaRPr lang="en-AU" sz="3200" dirty="0"/>
          </a:p>
          <a:p>
            <a:r>
              <a:rPr lang="en-AU" sz="3200" dirty="0"/>
              <a:t>Contribute a mark to the final grade</a:t>
            </a:r>
          </a:p>
          <a:p>
            <a:endParaRPr lang="en-AU" sz="3200" dirty="0"/>
          </a:p>
          <a:p>
            <a:endParaRPr lang="en-AU" sz="3200" dirty="0"/>
          </a:p>
        </p:txBody>
      </p:sp>
    </p:spTree>
    <p:extLst>
      <p:ext uri="{BB962C8B-B14F-4D97-AF65-F5344CB8AC3E}">
        <p14:creationId xmlns:p14="http://schemas.microsoft.com/office/powerpoint/2010/main" val="2631059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19323-94CB-4967-B302-92AD112AEECC}"/>
              </a:ext>
            </a:extLst>
          </p:cNvPr>
          <p:cNvSpPr>
            <a:spLocks noGrp="1"/>
          </p:cNvSpPr>
          <p:nvPr>
            <p:ph type="title"/>
          </p:nvPr>
        </p:nvSpPr>
        <p:spPr/>
        <p:txBody>
          <a:bodyPr/>
          <a:lstStyle/>
          <a:p>
            <a:r>
              <a:rPr lang="en-AU" dirty="0">
                <a:solidFill>
                  <a:srgbClr val="0000FF"/>
                </a:solidFill>
              </a:rPr>
              <a:t>In conclusion</a:t>
            </a:r>
          </a:p>
        </p:txBody>
      </p:sp>
      <p:sp>
        <p:nvSpPr>
          <p:cNvPr id="3" name="Content Placeholder 2">
            <a:extLst>
              <a:ext uri="{FF2B5EF4-FFF2-40B4-BE49-F238E27FC236}">
                <a16:creationId xmlns:a16="http://schemas.microsoft.com/office/drawing/2014/main" id="{6CE037D6-3B0F-4336-A016-1D2409660F12}"/>
              </a:ext>
            </a:extLst>
          </p:cNvPr>
          <p:cNvSpPr>
            <a:spLocks noGrp="1"/>
          </p:cNvSpPr>
          <p:nvPr>
            <p:ph idx="1"/>
          </p:nvPr>
        </p:nvSpPr>
        <p:spPr/>
        <p:txBody>
          <a:bodyPr/>
          <a:lstStyle/>
          <a:p>
            <a:r>
              <a:rPr lang="en-AU" dirty="0" err="1"/>
              <a:t>maths</a:t>
            </a:r>
            <a:r>
              <a:rPr lang="en-AU" i="1" dirty="0" err="1"/>
              <a:t>assess</a:t>
            </a:r>
            <a:r>
              <a:rPr lang="en-AU" dirty="0"/>
              <a:t> suitable for intro stats assignment</a:t>
            </a:r>
          </a:p>
          <a:p>
            <a:endParaRPr lang="en-AU" dirty="0"/>
          </a:p>
          <a:p>
            <a:r>
              <a:rPr lang="en-AU" dirty="0"/>
              <a:t>Rubric marking similar consistency to traditional approach</a:t>
            </a:r>
          </a:p>
          <a:p>
            <a:endParaRPr lang="en-AU" dirty="0"/>
          </a:p>
          <a:p>
            <a:r>
              <a:rPr lang="en-AU" dirty="0"/>
              <a:t>Potential for better communication of expectations, feedback but doesn’t happen automatically</a:t>
            </a:r>
          </a:p>
          <a:p>
            <a:endParaRPr lang="en-AU" dirty="0"/>
          </a:p>
          <a:p>
            <a:r>
              <a:rPr lang="en-AU" dirty="0"/>
              <a:t>Good for reflecting on and improving assessment practices</a:t>
            </a:r>
          </a:p>
        </p:txBody>
      </p:sp>
    </p:spTree>
    <p:extLst>
      <p:ext uri="{BB962C8B-B14F-4D97-AF65-F5344CB8AC3E}">
        <p14:creationId xmlns:p14="http://schemas.microsoft.com/office/powerpoint/2010/main" val="153720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52850-E4C2-40F0-8ECB-8B7820BAFB9F}"/>
              </a:ext>
            </a:extLst>
          </p:cNvPr>
          <p:cNvSpPr>
            <a:spLocks noGrp="1"/>
          </p:cNvSpPr>
          <p:nvPr>
            <p:ph type="title"/>
          </p:nvPr>
        </p:nvSpPr>
        <p:spPr/>
        <p:txBody>
          <a:bodyPr/>
          <a:lstStyle/>
          <a:p>
            <a:r>
              <a:rPr lang="en-AU" dirty="0">
                <a:solidFill>
                  <a:srgbClr val="0000FF"/>
                </a:solidFill>
              </a:rPr>
              <a:t>Maths and stats assessment</a:t>
            </a:r>
          </a:p>
        </p:txBody>
      </p:sp>
      <p:sp>
        <p:nvSpPr>
          <p:cNvPr id="3" name="Content Placeholder 2">
            <a:extLst>
              <a:ext uri="{FF2B5EF4-FFF2-40B4-BE49-F238E27FC236}">
                <a16:creationId xmlns:a16="http://schemas.microsoft.com/office/drawing/2014/main" id="{FE98CFDB-2B5B-4382-8440-3C3A52A5FF10}"/>
              </a:ext>
            </a:extLst>
          </p:cNvPr>
          <p:cNvSpPr>
            <a:spLocks noGrp="1"/>
          </p:cNvSpPr>
          <p:nvPr>
            <p:ph idx="1"/>
          </p:nvPr>
        </p:nvSpPr>
        <p:spPr/>
        <p:txBody>
          <a:bodyPr/>
          <a:lstStyle/>
          <a:p>
            <a:pPr marL="0" indent="0">
              <a:buNone/>
            </a:pPr>
            <a:r>
              <a:rPr lang="en-AU" dirty="0"/>
              <a:t>Traditionally:</a:t>
            </a:r>
          </a:p>
          <a:p>
            <a:r>
              <a:rPr lang="en-AU" dirty="0"/>
              <a:t>Marking schemes</a:t>
            </a:r>
          </a:p>
          <a:p>
            <a:r>
              <a:rPr lang="en-AU" dirty="0"/>
              <a:t>Feedback in form of overall mark + written comments</a:t>
            </a:r>
          </a:p>
          <a:p>
            <a:pPr marL="0" indent="0">
              <a:buNone/>
            </a:pPr>
            <a:endParaRPr lang="en-AU" dirty="0"/>
          </a:p>
          <a:p>
            <a:pPr marL="0" indent="0">
              <a:buNone/>
            </a:pPr>
            <a:endParaRPr lang="en-AU" dirty="0"/>
          </a:p>
          <a:p>
            <a:r>
              <a:rPr lang="en-AU" dirty="0"/>
              <a:t>Assessment criteria and expectations not made explicit beforehand</a:t>
            </a:r>
          </a:p>
          <a:p>
            <a:r>
              <a:rPr lang="en-AU" dirty="0"/>
              <a:t>Often ad-hoc, favouring procedural over higher-order skills</a:t>
            </a:r>
          </a:p>
          <a:p>
            <a:endParaRPr lang="en-AU" dirty="0"/>
          </a:p>
        </p:txBody>
      </p:sp>
    </p:spTree>
    <p:extLst>
      <p:ext uri="{BB962C8B-B14F-4D97-AF65-F5344CB8AC3E}">
        <p14:creationId xmlns:p14="http://schemas.microsoft.com/office/powerpoint/2010/main" val="824198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2.png">
            <a:extLst>
              <a:ext uri="{FF2B5EF4-FFF2-40B4-BE49-F238E27FC236}">
                <a16:creationId xmlns:a16="http://schemas.microsoft.com/office/drawing/2014/main" id="{8861E819-21BC-4B56-A046-B673F635028C}"/>
              </a:ext>
            </a:extLst>
          </p:cNvPr>
          <p:cNvPicPr>
            <a:picLocks noGrp="1"/>
          </p:cNvPicPr>
          <p:nvPr>
            <p:ph idx="1"/>
          </p:nvPr>
        </p:nvPicPr>
        <p:blipFill rotWithShape="1">
          <a:blip r:embed="rId2"/>
          <a:srcRect b="46863"/>
          <a:stretch/>
        </p:blipFill>
        <p:spPr>
          <a:xfrm>
            <a:off x="1113182" y="508795"/>
            <a:ext cx="9711950" cy="5539875"/>
          </a:xfrm>
          <a:prstGeom prst="rect">
            <a:avLst/>
          </a:prstGeom>
          <a:ln w="12700">
            <a:solidFill>
              <a:srgbClr val="000000"/>
            </a:solidFill>
            <a:prstDash val="solid"/>
          </a:ln>
        </p:spPr>
      </p:pic>
    </p:spTree>
    <p:extLst>
      <p:ext uri="{BB962C8B-B14F-4D97-AF65-F5344CB8AC3E}">
        <p14:creationId xmlns:p14="http://schemas.microsoft.com/office/powerpoint/2010/main" val="131200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6E4BB-CB40-4EFB-8811-09F5DD634244}"/>
              </a:ext>
            </a:extLst>
          </p:cNvPr>
          <p:cNvSpPr>
            <a:spLocks noGrp="1"/>
          </p:cNvSpPr>
          <p:nvPr>
            <p:ph type="title"/>
          </p:nvPr>
        </p:nvSpPr>
        <p:spPr/>
        <p:txBody>
          <a:bodyPr/>
          <a:lstStyle/>
          <a:p>
            <a:r>
              <a:rPr lang="en-AU" dirty="0">
                <a:solidFill>
                  <a:srgbClr val="0000FF"/>
                </a:solidFill>
              </a:rPr>
              <a:t>Rubrics</a:t>
            </a:r>
          </a:p>
        </p:txBody>
      </p:sp>
      <p:sp>
        <p:nvSpPr>
          <p:cNvPr id="3" name="Content Placeholder 2">
            <a:extLst>
              <a:ext uri="{FF2B5EF4-FFF2-40B4-BE49-F238E27FC236}">
                <a16:creationId xmlns:a16="http://schemas.microsoft.com/office/drawing/2014/main" id="{7FBEDCA4-3508-4DED-8217-1E5E4BFB854A}"/>
              </a:ext>
            </a:extLst>
          </p:cNvPr>
          <p:cNvSpPr>
            <a:spLocks noGrp="1"/>
          </p:cNvSpPr>
          <p:nvPr>
            <p:ph idx="1"/>
          </p:nvPr>
        </p:nvSpPr>
        <p:spPr/>
        <p:txBody>
          <a:bodyPr/>
          <a:lstStyle/>
          <a:p>
            <a:r>
              <a:rPr lang="en-AU" dirty="0"/>
              <a:t>Criteria and descriptors explicitly given in advance</a:t>
            </a:r>
          </a:p>
          <a:p>
            <a:r>
              <a:rPr lang="en-AU" dirty="0"/>
              <a:t>Student work assessed against each criterion</a:t>
            </a:r>
          </a:p>
          <a:p>
            <a:endParaRPr lang="en-AU" dirty="0"/>
          </a:p>
          <a:p>
            <a:r>
              <a:rPr lang="en-AU" dirty="0"/>
              <a:t>Feedback: grade for each criterion + overall mark + written comments</a:t>
            </a:r>
          </a:p>
          <a:p>
            <a:endParaRPr lang="en-AU" dirty="0"/>
          </a:p>
          <a:p>
            <a:r>
              <a:rPr lang="en-AU" dirty="0"/>
              <a:t>Transparency in assessment criteria beneficial for learning</a:t>
            </a:r>
          </a:p>
          <a:p>
            <a:r>
              <a:rPr lang="en-AU" dirty="0"/>
              <a:t>Improved reliability and validity?</a:t>
            </a:r>
          </a:p>
          <a:p>
            <a:pPr lvl="1"/>
            <a:endParaRPr lang="en-AU" dirty="0"/>
          </a:p>
        </p:txBody>
      </p:sp>
    </p:spTree>
    <p:extLst>
      <p:ext uri="{BB962C8B-B14F-4D97-AF65-F5344CB8AC3E}">
        <p14:creationId xmlns:p14="http://schemas.microsoft.com/office/powerpoint/2010/main" val="156379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774377A-0EEF-4E95-A768-2CEEF988A647}"/>
              </a:ext>
            </a:extLst>
          </p:cNvPr>
          <p:cNvGraphicFramePr>
            <a:graphicFrameLocks noGrp="1"/>
          </p:cNvGraphicFramePr>
          <p:nvPr>
            <p:ph idx="1"/>
            <p:extLst>
              <p:ext uri="{D42A27DB-BD31-4B8C-83A1-F6EECF244321}">
                <p14:modId xmlns:p14="http://schemas.microsoft.com/office/powerpoint/2010/main" val="3920951461"/>
              </p:ext>
            </p:extLst>
          </p:nvPr>
        </p:nvGraphicFramePr>
        <p:xfrm>
          <a:off x="221499" y="170385"/>
          <a:ext cx="11773611" cy="6359600"/>
        </p:xfrm>
        <a:graphic>
          <a:graphicData uri="http://schemas.openxmlformats.org/drawingml/2006/table">
            <a:tbl>
              <a:tblPr bandRow="1">
                <a:tableStyleId>{5C22544A-7EE6-4342-B048-85BDC9FD1C3A}</a:tableStyleId>
              </a:tblPr>
              <a:tblGrid>
                <a:gridCol w="988235">
                  <a:extLst>
                    <a:ext uri="{9D8B030D-6E8A-4147-A177-3AD203B41FA5}">
                      <a16:colId xmlns:a16="http://schemas.microsoft.com/office/drawing/2014/main" val="2182592441"/>
                    </a:ext>
                  </a:extLst>
                </a:gridCol>
                <a:gridCol w="2703444">
                  <a:extLst>
                    <a:ext uri="{9D8B030D-6E8A-4147-A177-3AD203B41FA5}">
                      <a16:colId xmlns:a16="http://schemas.microsoft.com/office/drawing/2014/main" val="3616486608"/>
                    </a:ext>
                  </a:extLst>
                </a:gridCol>
                <a:gridCol w="2810167">
                  <a:extLst>
                    <a:ext uri="{9D8B030D-6E8A-4147-A177-3AD203B41FA5}">
                      <a16:colId xmlns:a16="http://schemas.microsoft.com/office/drawing/2014/main" val="2878613032"/>
                    </a:ext>
                  </a:extLst>
                </a:gridCol>
                <a:gridCol w="1978648">
                  <a:extLst>
                    <a:ext uri="{9D8B030D-6E8A-4147-A177-3AD203B41FA5}">
                      <a16:colId xmlns:a16="http://schemas.microsoft.com/office/drawing/2014/main" val="3603477720"/>
                    </a:ext>
                  </a:extLst>
                </a:gridCol>
                <a:gridCol w="1646558">
                  <a:extLst>
                    <a:ext uri="{9D8B030D-6E8A-4147-A177-3AD203B41FA5}">
                      <a16:colId xmlns:a16="http://schemas.microsoft.com/office/drawing/2014/main" val="1365931037"/>
                    </a:ext>
                  </a:extLst>
                </a:gridCol>
                <a:gridCol w="976279">
                  <a:extLst>
                    <a:ext uri="{9D8B030D-6E8A-4147-A177-3AD203B41FA5}">
                      <a16:colId xmlns:a16="http://schemas.microsoft.com/office/drawing/2014/main" val="3942858175"/>
                    </a:ext>
                  </a:extLst>
                </a:gridCol>
                <a:gridCol w="670280">
                  <a:extLst>
                    <a:ext uri="{9D8B030D-6E8A-4147-A177-3AD203B41FA5}">
                      <a16:colId xmlns:a16="http://schemas.microsoft.com/office/drawing/2014/main" val="3881252047"/>
                    </a:ext>
                  </a:extLst>
                </a:gridCol>
              </a:tblGrid>
              <a:tr h="305675">
                <a:tc>
                  <a:txBody>
                    <a:bodyPr/>
                    <a:lstStyle/>
                    <a:p>
                      <a:pPr algn="just">
                        <a:lnSpc>
                          <a:spcPct val="107000"/>
                        </a:lnSpc>
                        <a:spcAft>
                          <a:spcPts val="800"/>
                        </a:spcAft>
                      </a:pPr>
                      <a:r>
                        <a:rPr lang="en-AU" sz="2000" dirty="0">
                          <a:effectLst/>
                        </a:rPr>
                        <a:t>Question</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dirty="0">
                          <a:effectLst/>
                        </a:rPr>
                        <a:t>Criterion</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gridSpan="4">
                  <a:txBody>
                    <a:bodyPr/>
                    <a:lstStyle/>
                    <a:p>
                      <a:pPr algn="just">
                        <a:lnSpc>
                          <a:spcPct val="107000"/>
                        </a:lnSpc>
                        <a:spcAft>
                          <a:spcPts val="800"/>
                        </a:spcAft>
                      </a:pPr>
                      <a:r>
                        <a:rPr lang="en-AU" sz="2000">
                          <a:effectLst/>
                        </a:rPr>
                        <a:t>Level</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algn="just">
                        <a:lnSpc>
                          <a:spcPct val="107000"/>
                        </a:lnSpc>
                        <a:spcAft>
                          <a:spcPts val="800"/>
                        </a:spcAft>
                      </a:pPr>
                      <a:r>
                        <a:rPr lang="en-AU" sz="2000">
                          <a:effectLst/>
                        </a:rPr>
                        <a:t>Mark</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098104700"/>
                  </a:ext>
                </a:extLst>
              </a:tr>
              <a:tr h="461945">
                <a:tc>
                  <a:txBody>
                    <a:bodyPr/>
                    <a:lstStyle/>
                    <a:p>
                      <a:pPr algn="just">
                        <a:lnSpc>
                          <a:spcPct val="107000"/>
                        </a:lnSpc>
                        <a:spcAft>
                          <a:spcPts val="800"/>
                        </a:spcAft>
                      </a:pPr>
                      <a:r>
                        <a:rPr lang="en-AU" sz="2000" dirty="0">
                          <a:effectLst/>
                        </a:rPr>
                        <a:t> </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dirty="0">
                          <a:effectLst/>
                        </a:rPr>
                        <a:t> </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a:effectLst/>
                        </a:rPr>
                        <a:t>Accomplished (HD)</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a:effectLst/>
                        </a:rPr>
                        <a:t>Developing</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a:effectLst/>
                        </a:rPr>
                        <a:t>Benchmark (PASS)</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a:effectLst/>
                        </a:rPr>
                        <a:t>Fail</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lnSpc>
                          <a:spcPct val="107000"/>
                        </a:lnSpc>
                        <a:spcAft>
                          <a:spcPts val="800"/>
                        </a:spcAft>
                      </a:pPr>
                      <a:r>
                        <a:rPr lang="en-AU" sz="2000" dirty="0">
                          <a:effectLst/>
                        </a:rPr>
                        <a:t> </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22900457"/>
                  </a:ext>
                </a:extLst>
              </a:tr>
              <a:tr h="774484">
                <a:tc rowSpan="2">
                  <a:txBody>
                    <a:bodyPr/>
                    <a:lstStyle/>
                    <a:p>
                      <a:pPr algn="just">
                        <a:lnSpc>
                          <a:spcPct val="107000"/>
                        </a:lnSpc>
                        <a:spcAft>
                          <a:spcPts val="800"/>
                        </a:spcAft>
                      </a:pPr>
                      <a:r>
                        <a:rPr lang="en-AU" sz="2000" dirty="0">
                          <a:effectLst/>
                        </a:rPr>
                        <a:t>1(a)</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Understanding of key concepts and techniques</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 </a:t>
                      </a:r>
                    </a:p>
                    <a:p>
                      <a:pPr algn="l">
                        <a:lnSpc>
                          <a:spcPct val="107000"/>
                        </a:lnSpc>
                        <a:spcAft>
                          <a:spcPts val="800"/>
                        </a:spcAft>
                      </a:pPr>
                      <a:r>
                        <a:rPr lang="en-AU" sz="2000" dirty="0">
                          <a:effectLst/>
                        </a:rPr>
                        <a:t> </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 </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1</a:t>
                      </a:r>
                    </a:p>
                    <a:p>
                      <a:pPr algn="l">
                        <a:lnSpc>
                          <a:spcPct val="107000"/>
                        </a:lnSpc>
                        <a:spcAft>
                          <a:spcPts val="800"/>
                        </a:spcAft>
                      </a:pPr>
                      <a:r>
                        <a:rPr lang="en-AU" sz="2000">
                          <a:effectLst/>
                        </a:rPr>
                        <a:t>CI for prop</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0</a:t>
                      </a:r>
                    </a:p>
                    <a:p>
                      <a:pPr algn="l">
                        <a:lnSpc>
                          <a:spcPct val="107000"/>
                        </a:lnSpc>
                        <a:spcAft>
                          <a:spcPts val="800"/>
                        </a:spcAft>
                      </a:pPr>
                      <a:r>
                        <a:rPr lang="en-AU" sz="2000">
                          <a:effectLst/>
                        </a:rPr>
                        <a:t>incorrect</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/1</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99438660"/>
                  </a:ext>
                </a:extLst>
              </a:tr>
              <a:tr h="930754">
                <a:tc vMerge="1">
                  <a:txBody>
                    <a:bodyPr/>
                    <a:lstStyle/>
                    <a:p>
                      <a:endParaRPr lang="en-AU"/>
                    </a:p>
                  </a:txBody>
                  <a:tcPr/>
                </a:tc>
                <a:tc>
                  <a:txBody>
                    <a:bodyPr/>
                    <a:lstStyle/>
                    <a:p>
                      <a:pPr algn="l">
                        <a:lnSpc>
                          <a:spcPct val="107000"/>
                        </a:lnSpc>
                        <a:spcAft>
                          <a:spcPts val="800"/>
                        </a:spcAft>
                      </a:pPr>
                      <a:r>
                        <a:rPr lang="en-AU" sz="2000" dirty="0">
                          <a:effectLst/>
                        </a:rPr>
                        <a:t>Mathematical manipulations and computations</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2</a:t>
                      </a:r>
                    </a:p>
                    <a:p>
                      <a:pPr algn="l">
                        <a:lnSpc>
                          <a:spcPct val="107000"/>
                        </a:lnSpc>
                        <a:spcAft>
                          <a:spcPts val="800"/>
                        </a:spcAft>
                      </a:pPr>
                      <a:r>
                        <a:rPr lang="en-AU" sz="2000" dirty="0">
                          <a:effectLst/>
                        </a:rPr>
                        <a:t>Complete and correct</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 </a:t>
                      </a:r>
                    </a:p>
                    <a:p>
                      <a:pPr algn="l">
                        <a:lnSpc>
                          <a:spcPct val="107000"/>
                        </a:lnSpc>
                        <a:spcAft>
                          <a:spcPts val="800"/>
                        </a:spcAft>
                      </a:pPr>
                      <a:r>
                        <a:rPr lang="en-AU" sz="2000">
                          <a:effectLst/>
                        </a:rPr>
                        <a:t> </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1</a:t>
                      </a:r>
                    </a:p>
                    <a:p>
                      <a:pPr algn="l">
                        <a:lnSpc>
                          <a:spcPct val="107000"/>
                        </a:lnSpc>
                        <a:spcAft>
                          <a:spcPts val="800"/>
                        </a:spcAft>
                      </a:pPr>
                      <a:r>
                        <a:rPr lang="en-AU" sz="2000">
                          <a:effectLst/>
                        </a:rPr>
                        <a:t>Some minor errors</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a:effectLst/>
                        </a:rPr>
                        <a:t>0</a:t>
                      </a:r>
                    </a:p>
                    <a:p>
                      <a:pPr algn="l">
                        <a:lnSpc>
                          <a:spcPct val="107000"/>
                        </a:lnSpc>
                        <a:spcAft>
                          <a:spcPts val="800"/>
                        </a:spcAft>
                      </a:pPr>
                      <a:r>
                        <a:rPr lang="en-AU" sz="2000">
                          <a:effectLst/>
                        </a:rPr>
                        <a:t> </a:t>
                      </a:r>
                      <a:endParaRPr lang="en-AU" sz="20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/2</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19010388"/>
                  </a:ext>
                </a:extLst>
              </a:tr>
              <a:tr h="3570134">
                <a:tc>
                  <a:txBody>
                    <a:bodyPr/>
                    <a:lstStyle/>
                    <a:p>
                      <a:pPr algn="just">
                        <a:lnSpc>
                          <a:spcPct val="107000"/>
                        </a:lnSpc>
                        <a:spcAft>
                          <a:spcPts val="800"/>
                        </a:spcAft>
                      </a:pPr>
                      <a:r>
                        <a:rPr lang="en-AU" sz="2000" dirty="0">
                          <a:effectLst/>
                        </a:rPr>
                        <a:t>1(b)</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Interpretation and explanation of results</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1.5</a:t>
                      </a:r>
                    </a:p>
                    <a:p>
                      <a:pPr algn="l">
                        <a:lnSpc>
                          <a:spcPct val="107000"/>
                        </a:lnSpc>
                        <a:spcAft>
                          <a:spcPts val="800"/>
                        </a:spcAft>
                      </a:pPr>
                      <a:r>
                        <a:rPr lang="en-AU" sz="2000" dirty="0">
                          <a:effectLst/>
                        </a:rPr>
                        <a:t>Correctly interpreted a confidence interval as range of plausible values, in context; an evaluation/analysis of what it means, in terms of direction/difference in rates</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1</a:t>
                      </a:r>
                    </a:p>
                    <a:p>
                      <a:pPr algn="l">
                        <a:lnSpc>
                          <a:spcPct val="107000"/>
                        </a:lnSpc>
                        <a:spcAft>
                          <a:spcPts val="800"/>
                        </a:spcAft>
                      </a:pPr>
                      <a:r>
                        <a:rPr lang="en-AU" sz="2000" dirty="0">
                          <a:effectLst/>
                        </a:rPr>
                        <a:t>Correctly concludes a difference in rates and provides some explanation; some errors in interpretation of confidence interval</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0.5</a:t>
                      </a:r>
                    </a:p>
                    <a:p>
                      <a:pPr algn="l">
                        <a:lnSpc>
                          <a:spcPct val="107000"/>
                        </a:lnSpc>
                        <a:spcAft>
                          <a:spcPts val="800"/>
                        </a:spcAft>
                      </a:pPr>
                      <a:r>
                        <a:rPr lang="en-AU" sz="2000" dirty="0">
                          <a:effectLst/>
                        </a:rPr>
                        <a:t>Conclusion without explanation</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0</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l">
                        <a:lnSpc>
                          <a:spcPct val="107000"/>
                        </a:lnSpc>
                        <a:spcAft>
                          <a:spcPts val="800"/>
                        </a:spcAft>
                      </a:pPr>
                      <a:r>
                        <a:rPr lang="en-AU" sz="2000" dirty="0">
                          <a:effectLst/>
                        </a:rPr>
                        <a:t>/1.5</a:t>
                      </a:r>
                      <a:endParaRPr lang="en-AU" sz="2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76259626"/>
                  </a:ext>
                </a:extLst>
              </a:tr>
            </a:tbl>
          </a:graphicData>
        </a:graphic>
      </p:graphicFrame>
    </p:spTree>
    <p:extLst>
      <p:ext uri="{BB962C8B-B14F-4D97-AF65-F5344CB8AC3E}">
        <p14:creationId xmlns:p14="http://schemas.microsoft.com/office/powerpoint/2010/main" val="2605287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8558D-6871-4AB9-B57A-B39AD7E0A043}"/>
              </a:ext>
            </a:extLst>
          </p:cNvPr>
          <p:cNvSpPr>
            <a:spLocks noGrp="1"/>
          </p:cNvSpPr>
          <p:nvPr>
            <p:ph type="title"/>
          </p:nvPr>
        </p:nvSpPr>
        <p:spPr/>
        <p:txBody>
          <a:bodyPr/>
          <a:lstStyle/>
          <a:p>
            <a:r>
              <a:rPr lang="en-AU" dirty="0" err="1">
                <a:solidFill>
                  <a:srgbClr val="0000FF"/>
                </a:solidFill>
              </a:rPr>
              <a:t>Maths</a:t>
            </a:r>
            <a:r>
              <a:rPr lang="en-AU" i="1" dirty="0" err="1">
                <a:solidFill>
                  <a:srgbClr val="0000FF"/>
                </a:solidFill>
              </a:rPr>
              <a:t>assess</a:t>
            </a:r>
            <a:endParaRPr lang="en-AU" i="1" dirty="0">
              <a:solidFill>
                <a:srgbClr val="0000FF"/>
              </a:solidFill>
            </a:endParaRPr>
          </a:p>
        </p:txBody>
      </p:sp>
      <p:sp>
        <p:nvSpPr>
          <p:cNvPr id="3" name="Content Placeholder 2">
            <a:extLst>
              <a:ext uri="{FF2B5EF4-FFF2-40B4-BE49-F238E27FC236}">
                <a16:creationId xmlns:a16="http://schemas.microsoft.com/office/drawing/2014/main" id="{0BD978B7-2488-4D35-B01F-EA1E5B0F35D1}"/>
              </a:ext>
            </a:extLst>
          </p:cNvPr>
          <p:cNvSpPr>
            <a:spLocks noGrp="1"/>
          </p:cNvSpPr>
          <p:nvPr>
            <p:ph idx="1"/>
          </p:nvPr>
        </p:nvSpPr>
        <p:spPr/>
        <p:txBody>
          <a:bodyPr/>
          <a:lstStyle/>
          <a:p>
            <a:r>
              <a:rPr lang="en-AU" dirty="0"/>
              <a:t>Aim to improve assessment in maths &amp; stats</a:t>
            </a:r>
          </a:p>
          <a:p>
            <a:endParaRPr lang="en-AU" dirty="0"/>
          </a:p>
          <a:p>
            <a:r>
              <a:rPr lang="en-AU" dirty="0"/>
              <a:t>Bank of resources for teaching staff to draw upon</a:t>
            </a:r>
          </a:p>
          <a:p>
            <a:pPr lvl="1"/>
            <a:r>
              <a:rPr lang="en-AU" dirty="0"/>
              <a:t>Dimensions, criteria, descriptors</a:t>
            </a:r>
          </a:p>
          <a:p>
            <a:pPr lvl="1"/>
            <a:endParaRPr lang="en-AU" dirty="0"/>
          </a:p>
          <a:p>
            <a:r>
              <a:rPr lang="en-AU" dirty="0"/>
              <a:t>Trials of rubric-based assessment in maths, stats</a:t>
            </a:r>
          </a:p>
          <a:p>
            <a:endParaRPr lang="en-AU" dirty="0"/>
          </a:p>
          <a:p>
            <a:pPr marL="0" indent="0" algn="ctr">
              <a:buNone/>
            </a:pPr>
            <a:endParaRPr lang="en-AU" sz="4000" dirty="0"/>
          </a:p>
        </p:txBody>
      </p:sp>
      <p:pic>
        <p:nvPicPr>
          <p:cNvPr id="5" name="Picture 4">
            <a:extLst>
              <a:ext uri="{FF2B5EF4-FFF2-40B4-BE49-F238E27FC236}">
                <a16:creationId xmlns:a16="http://schemas.microsoft.com/office/drawing/2014/main" id="{8304C0E9-15E6-4545-876B-5956D3EC2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9818" y="4842826"/>
            <a:ext cx="1587096" cy="1587096"/>
          </a:xfrm>
          <a:prstGeom prst="rect">
            <a:avLst/>
          </a:prstGeom>
        </p:spPr>
      </p:pic>
      <p:pic>
        <p:nvPicPr>
          <p:cNvPr id="7" name="Picture 6">
            <a:extLst>
              <a:ext uri="{FF2B5EF4-FFF2-40B4-BE49-F238E27FC236}">
                <a16:creationId xmlns:a16="http://schemas.microsoft.com/office/drawing/2014/main" id="{4E3CA385-D6F8-4042-A6C9-A687710779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1015" y="4679749"/>
            <a:ext cx="1750173" cy="1750173"/>
          </a:xfrm>
          <a:prstGeom prst="rect">
            <a:avLst/>
          </a:prstGeom>
        </p:spPr>
      </p:pic>
    </p:spTree>
    <p:extLst>
      <p:ext uri="{BB962C8B-B14F-4D97-AF65-F5344CB8AC3E}">
        <p14:creationId xmlns:p14="http://schemas.microsoft.com/office/powerpoint/2010/main" val="294425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17114-AB50-4FDC-AD74-071FA901FDDF}"/>
              </a:ext>
            </a:extLst>
          </p:cNvPr>
          <p:cNvSpPr>
            <a:spLocks noGrp="1"/>
          </p:cNvSpPr>
          <p:nvPr>
            <p:ph type="title"/>
          </p:nvPr>
        </p:nvSpPr>
        <p:spPr/>
        <p:txBody>
          <a:bodyPr/>
          <a:lstStyle/>
          <a:p>
            <a:r>
              <a:rPr lang="en-AU" dirty="0">
                <a:solidFill>
                  <a:srgbClr val="0000FF"/>
                </a:solidFill>
              </a:rPr>
              <a:t>Our project</a:t>
            </a:r>
          </a:p>
        </p:txBody>
      </p:sp>
      <p:sp>
        <p:nvSpPr>
          <p:cNvPr id="3" name="Content Placeholder 2">
            <a:extLst>
              <a:ext uri="{FF2B5EF4-FFF2-40B4-BE49-F238E27FC236}">
                <a16:creationId xmlns:a16="http://schemas.microsoft.com/office/drawing/2014/main" id="{D5A619AD-9F49-4A4D-9951-948D4A1744E3}"/>
              </a:ext>
            </a:extLst>
          </p:cNvPr>
          <p:cNvSpPr>
            <a:spLocks noGrp="1"/>
          </p:cNvSpPr>
          <p:nvPr>
            <p:ph idx="1"/>
          </p:nvPr>
        </p:nvSpPr>
        <p:spPr/>
        <p:txBody>
          <a:bodyPr/>
          <a:lstStyle/>
          <a:p>
            <a:r>
              <a:rPr lang="en-AU" dirty="0"/>
              <a:t>Investigate relevance of </a:t>
            </a:r>
            <a:r>
              <a:rPr lang="en-AU" dirty="0" err="1"/>
              <a:t>maths</a:t>
            </a:r>
            <a:r>
              <a:rPr lang="en-AU" i="1" dirty="0" err="1"/>
              <a:t>assess</a:t>
            </a:r>
            <a:r>
              <a:rPr lang="en-AU" dirty="0"/>
              <a:t> resources for a written introductory statistics assignment</a:t>
            </a:r>
          </a:p>
          <a:p>
            <a:endParaRPr lang="en-AU" dirty="0"/>
          </a:p>
          <a:p>
            <a:r>
              <a:rPr lang="en-AU" dirty="0"/>
              <a:t>Compare rubric-based and traditional approach with respect to</a:t>
            </a:r>
          </a:p>
          <a:p>
            <a:pPr lvl="1">
              <a:buFont typeface="Wingdings" panose="05000000000000000000" pitchFamily="2" charset="2"/>
              <a:buChar char="Ø"/>
            </a:pPr>
            <a:r>
              <a:rPr lang="en-AU" dirty="0"/>
              <a:t> Communicating expectations &amp; feedback</a:t>
            </a:r>
          </a:p>
          <a:p>
            <a:pPr lvl="1">
              <a:buFont typeface="Wingdings" panose="05000000000000000000" pitchFamily="2" charset="2"/>
              <a:buChar char="Ø"/>
            </a:pPr>
            <a:r>
              <a:rPr lang="en-AU" dirty="0"/>
              <a:t> Consistency of grading</a:t>
            </a:r>
          </a:p>
          <a:p>
            <a:pPr lvl="1">
              <a:buFont typeface="Wingdings" panose="05000000000000000000" pitchFamily="2" charset="2"/>
              <a:buChar char="Ø"/>
            </a:pPr>
            <a:r>
              <a:rPr lang="en-AU" dirty="0"/>
              <a:t> Ease of use</a:t>
            </a:r>
          </a:p>
        </p:txBody>
      </p:sp>
    </p:spTree>
    <p:extLst>
      <p:ext uri="{BB962C8B-B14F-4D97-AF65-F5344CB8AC3E}">
        <p14:creationId xmlns:p14="http://schemas.microsoft.com/office/powerpoint/2010/main" val="1900027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F7E22-B2CF-413F-A0B2-3D834A0AD00E}"/>
              </a:ext>
            </a:extLst>
          </p:cNvPr>
          <p:cNvSpPr>
            <a:spLocks noGrp="1"/>
          </p:cNvSpPr>
          <p:nvPr>
            <p:ph type="title"/>
          </p:nvPr>
        </p:nvSpPr>
        <p:spPr/>
        <p:txBody>
          <a:bodyPr/>
          <a:lstStyle/>
          <a:p>
            <a:r>
              <a:rPr lang="en-AU" dirty="0">
                <a:solidFill>
                  <a:srgbClr val="0000FF"/>
                </a:solidFill>
              </a:rPr>
              <a:t>Context</a:t>
            </a:r>
          </a:p>
        </p:txBody>
      </p:sp>
      <p:sp>
        <p:nvSpPr>
          <p:cNvPr id="3" name="Content Placeholder 2">
            <a:extLst>
              <a:ext uri="{FF2B5EF4-FFF2-40B4-BE49-F238E27FC236}">
                <a16:creationId xmlns:a16="http://schemas.microsoft.com/office/drawing/2014/main" id="{4137EA5E-AC1A-4164-A5F7-56026E1BC08E}"/>
              </a:ext>
            </a:extLst>
          </p:cNvPr>
          <p:cNvSpPr>
            <a:spLocks noGrp="1"/>
          </p:cNvSpPr>
          <p:nvPr>
            <p:ph idx="1"/>
          </p:nvPr>
        </p:nvSpPr>
        <p:spPr/>
        <p:txBody>
          <a:bodyPr>
            <a:normAutofit lnSpcReduction="10000"/>
          </a:bodyPr>
          <a:lstStyle/>
          <a:p>
            <a:r>
              <a:rPr lang="en-AU" dirty="0"/>
              <a:t>Introductory stats subject at regional university</a:t>
            </a:r>
          </a:p>
          <a:p>
            <a:endParaRPr lang="en-AU" dirty="0"/>
          </a:p>
          <a:p>
            <a:r>
              <a:rPr lang="en-AU" dirty="0"/>
              <a:t>Summer trimester, taught online</a:t>
            </a:r>
          </a:p>
          <a:p>
            <a:endParaRPr lang="en-AU" dirty="0"/>
          </a:p>
          <a:p>
            <a:r>
              <a:rPr lang="en-AU" dirty="0"/>
              <a:t>166 students, mostly sciences</a:t>
            </a:r>
          </a:p>
          <a:p>
            <a:endParaRPr lang="en-AU" dirty="0"/>
          </a:p>
          <a:p>
            <a:r>
              <a:rPr lang="en-AU" dirty="0"/>
              <a:t>1 lecturer, 6 tutors</a:t>
            </a:r>
          </a:p>
          <a:p>
            <a:endParaRPr lang="en-AU" dirty="0"/>
          </a:p>
          <a:p>
            <a:r>
              <a:rPr lang="en-AU" dirty="0"/>
              <a:t>4 written assignments, 10% each</a:t>
            </a:r>
          </a:p>
        </p:txBody>
      </p:sp>
    </p:spTree>
    <p:extLst>
      <p:ext uri="{BB962C8B-B14F-4D97-AF65-F5344CB8AC3E}">
        <p14:creationId xmlns:p14="http://schemas.microsoft.com/office/powerpoint/2010/main" val="51537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958</Words>
  <Application>Microsoft Office PowerPoint</Application>
  <PresentationFormat>Widescreen</PresentationFormat>
  <Paragraphs>200</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Times New Roman</vt:lpstr>
      <vt:lpstr>Wingdings</vt:lpstr>
      <vt:lpstr>Office Theme</vt:lpstr>
      <vt:lpstr>Assessing a written statistics assignment using a rubric</vt:lpstr>
      <vt:lpstr>Formative assessment</vt:lpstr>
      <vt:lpstr>Maths and stats assessment</vt:lpstr>
      <vt:lpstr>PowerPoint Presentation</vt:lpstr>
      <vt:lpstr>Rubrics</vt:lpstr>
      <vt:lpstr>PowerPoint Presentation</vt:lpstr>
      <vt:lpstr>Mathsassess</vt:lpstr>
      <vt:lpstr>Our project</vt:lpstr>
      <vt:lpstr>Context</vt:lpstr>
      <vt:lpstr>Assignment 3</vt:lpstr>
      <vt:lpstr>Rubric development</vt:lpstr>
      <vt:lpstr>Consistency of marking</vt:lpstr>
      <vt:lpstr>Consistency of marking - results</vt:lpstr>
      <vt:lpstr>Expectations and feedback</vt:lpstr>
      <vt:lpstr>Expectations - results</vt:lpstr>
      <vt:lpstr>Feedback - results</vt:lpstr>
      <vt:lpstr>Ease of use</vt:lpstr>
      <vt:lpstr>mathsassess</vt:lpstr>
      <vt:lpstr>mathsassess vs SRTL, SOLO, Bloom</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a written statistics assignment using a rubric</dc:title>
  <dc:creator>Anthony Morphett</dc:creator>
  <cp:lastModifiedBy>Anthony Morphett</cp:lastModifiedBy>
  <cp:revision>29</cp:revision>
  <dcterms:created xsi:type="dcterms:W3CDTF">2018-06-27T22:36:04Z</dcterms:created>
  <dcterms:modified xsi:type="dcterms:W3CDTF">2018-06-28T03:24:47Z</dcterms:modified>
</cp:coreProperties>
</file>