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1"/>
  </p:sldMasterIdLst>
  <p:notesMasterIdLst>
    <p:notesMasterId r:id="rId22"/>
  </p:notesMasterIdLst>
  <p:handoutMasterIdLst>
    <p:handoutMasterId r:id="rId23"/>
  </p:handoutMasterIdLst>
  <p:sldIdLst>
    <p:sldId id="256" r:id="rId2"/>
    <p:sldId id="279" r:id="rId3"/>
    <p:sldId id="280" r:id="rId4"/>
    <p:sldId id="281" r:id="rId5"/>
    <p:sldId id="282" r:id="rId6"/>
    <p:sldId id="291" r:id="rId7"/>
    <p:sldId id="283" r:id="rId8"/>
    <p:sldId id="284" r:id="rId9"/>
    <p:sldId id="285" r:id="rId10"/>
    <p:sldId id="286" r:id="rId11"/>
    <p:sldId id="297" r:id="rId12"/>
    <p:sldId id="293" r:id="rId13"/>
    <p:sldId id="296" r:id="rId14"/>
    <p:sldId id="292" r:id="rId15"/>
    <p:sldId id="288" r:id="rId16"/>
    <p:sldId id="289" r:id="rId17"/>
    <p:sldId id="287" r:id="rId18"/>
    <p:sldId id="294" r:id="rId19"/>
    <p:sldId id="295" r:id="rId20"/>
    <p:sldId id="298" r:id="rId21"/>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84962" autoAdjust="0"/>
  </p:normalViewPr>
  <p:slideViewPr>
    <p:cSldViewPr snapToGrid="0" snapToObjects="1">
      <p:cViewPr varScale="1">
        <p:scale>
          <a:sx n="82" d="100"/>
          <a:sy n="82" d="100"/>
        </p:scale>
        <p:origin x="87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AB43721-2BB9-E449-8855-DB1EDB7A7F90}" type="datetime1">
              <a:rPr lang="en-US" smtClean="0"/>
              <a:pPr/>
              <a:t>6/27/2018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319E37F-65DF-2F40-B86C-0D95321FD04A}" type="slidenum">
              <a:rPr lang="en-US" smtClean="0"/>
              <a:pPr/>
              <a:t>‹#›</a:t>
            </a:fld>
            <a:endParaRPr lang="en-US"/>
          </a:p>
        </p:txBody>
      </p:sp>
    </p:spTree>
    <p:extLst>
      <p:ext uri="{BB962C8B-B14F-4D97-AF65-F5344CB8AC3E}">
        <p14:creationId xmlns:p14="http://schemas.microsoft.com/office/powerpoint/2010/main" val="2052991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816B40F-1D48-214C-B3ED-13D83F74CBD9}" type="datetime1">
              <a:rPr lang="en-US" smtClean="0"/>
              <a:pPr/>
              <a:t>6/27/2018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387A0A4-37F0-1340-86CA-F84E6CE4BF24}" type="slidenum">
              <a:rPr lang="en-US" smtClean="0"/>
              <a:pPr/>
              <a:t>‹#›</a:t>
            </a:fld>
            <a:endParaRPr lang="en-US"/>
          </a:p>
        </p:txBody>
      </p:sp>
    </p:spTree>
    <p:extLst>
      <p:ext uri="{BB962C8B-B14F-4D97-AF65-F5344CB8AC3E}">
        <p14:creationId xmlns:p14="http://schemas.microsoft.com/office/powerpoint/2010/main" val="18778510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a:t>
            </a:fld>
            <a:endParaRPr lang="en-US"/>
          </a:p>
        </p:txBody>
      </p:sp>
    </p:spTree>
    <p:extLst>
      <p:ext uri="{BB962C8B-B14F-4D97-AF65-F5344CB8AC3E}">
        <p14:creationId xmlns:p14="http://schemas.microsoft.com/office/powerpoint/2010/main" val="85823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2787650"/>
            <a:ext cx="7772400" cy="1441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Faculty of Science and Technology</a:t>
            </a:r>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1"/>
          </p:nvPr>
        </p:nvSpPr>
        <p:spPr/>
        <p:txBody>
          <a:bodyPr/>
          <a:lstStyle/>
          <a:p>
            <a:r>
              <a:rPr lang="en-US" dirty="0" smtClean="0"/>
              <a:t>Faculty of Science and Technology</a:t>
            </a:r>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Faculty of Science and Technology</a:t>
            </a:r>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r>
              <a:rPr lang="en-US" dirty="0" smtClean="0"/>
              <a:t>Faculty of Science and Technology</a:t>
            </a:r>
          </a:p>
        </p:txBody>
      </p:sp>
      <p:sp>
        <p:nvSpPr>
          <p:cNvPr id="9" name="Slide Number Placeholder 8"/>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Faculty of Science and Technology</a:t>
            </a:r>
          </a:p>
        </p:txBody>
      </p:sp>
      <p:sp>
        <p:nvSpPr>
          <p:cNvPr id="5" name="Slide Number Placeholder 4"/>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t"/>
          <a:lstStyle>
            <a:lvl1pPr algn="l">
              <a:defRPr sz="20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04788"/>
            <a:ext cx="5111750" cy="4265612"/>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r>
              <a:rPr lang="en-US" dirty="0" smtClean="0"/>
              <a:t>Faculty of Science and Technology</a:t>
            </a:r>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0"/>
            <a:ext cx="8322732" cy="425054"/>
          </a:xfrm>
        </p:spPr>
        <p:txBody>
          <a:bodyPr anchor="b"/>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0" y="459581"/>
            <a:ext cx="8322733"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4025504"/>
            <a:ext cx="8322732" cy="4639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r>
              <a:rPr lang="en-US" dirty="0" smtClean="0"/>
              <a:t>Faculty of Science and Technology</a:t>
            </a:r>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200150"/>
            <a:ext cx="8229600" cy="325120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57200" y="4857751"/>
            <a:ext cx="4699000" cy="183356"/>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Faculty of Science and Technology</a:t>
            </a:r>
            <a:endParaRPr lang="en-US" dirty="0"/>
          </a:p>
        </p:txBody>
      </p:sp>
      <p:sp>
        <p:nvSpPr>
          <p:cNvPr id="6" name="Slide Number Placeholder 5"/>
          <p:cNvSpPr>
            <a:spLocks noGrp="1"/>
          </p:cNvSpPr>
          <p:nvPr>
            <p:ph type="sldNum" sz="quarter" idx="4"/>
          </p:nvPr>
        </p:nvSpPr>
        <p:spPr>
          <a:xfrm>
            <a:off x="5257800" y="4857751"/>
            <a:ext cx="965200" cy="183356"/>
          </a:xfrm>
          <a:prstGeom prst="rect">
            <a:avLst/>
          </a:prstGeom>
        </p:spPr>
        <p:txBody>
          <a:bodyPr vert="horz" lIns="91440" tIns="45720" rIns="91440" bIns="45720" rtlCol="0" anchor="ctr"/>
          <a:lstStyle>
            <a:lvl1pPr algn="r">
              <a:defRPr sz="1000">
                <a:solidFill>
                  <a:schemeClr val="tx1">
                    <a:tint val="75000"/>
                  </a:schemeClr>
                </a:solidFill>
              </a:defRPr>
            </a:lvl1pPr>
          </a:lstStyle>
          <a:p>
            <a:fld id="{6936A965-BE18-DA4B-B9B1-3D3097AE78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9" r:id="rId6"/>
    <p:sldLayoutId id="2147483680" r:id="rId7"/>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4A8D"/>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004A8D"/>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4A8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19890"/>
            <a:ext cx="9144000" cy="9120733"/>
          </a:xfrm>
          <a:prstGeom prst="rect">
            <a:avLst/>
          </a:prstGeom>
        </p:spPr>
      </p:pic>
      <p:sp>
        <p:nvSpPr>
          <p:cNvPr id="4" name="Title 3"/>
          <p:cNvSpPr>
            <a:spLocks noGrp="1"/>
          </p:cNvSpPr>
          <p:nvPr>
            <p:ph type="ctrTitle"/>
          </p:nvPr>
        </p:nvSpPr>
        <p:spPr>
          <a:xfrm>
            <a:off x="525163" y="3834392"/>
            <a:ext cx="7772400" cy="1102519"/>
          </a:xfrm>
        </p:spPr>
        <p:txBody>
          <a:bodyPr>
            <a:normAutofit fontScale="90000"/>
          </a:bodyPr>
          <a:lstStyle/>
          <a:p>
            <a:r>
              <a:rPr lang="en-US" dirty="0" smtClean="0"/>
              <a:t>Moodle Quizzes:</a:t>
            </a:r>
            <a:br>
              <a:rPr lang="en-US" dirty="0" smtClean="0"/>
            </a:br>
            <a:r>
              <a:rPr lang="en-US" dirty="0" smtClean="0"/>
              <a:t>Beyond Multiple Choice</a:t>
            </a:r>
            <a:endParaRPr lang="en-US" dirty="0"/>
          </a:p>
        </p:txBody>
      </p:sp>
      <p:sp>
        <p:nvSpPr>
          <p:cNvPr id="5" name="Subtitle 4"/>
          <p:cNvSpPr>
            <a:spLocks noGrp="1"/>
          </p:cNvSpPr>
          <p:nvPr>
            <p:ph type="subTitle" idx="1"/>
          </p:nvPr>
        </p:nvSpPr>
        <p:spPr>
          <a:xfrm>
            <a:off x="4213653" y="3797665"/>
            <a:ext cx="4732637" cy="1139245"/>
          </a:xfrm>
        </p:spPr>
        <p:txBody>
          <a:bodyPr>
            <a:normAutofit fontScale="25000" lnSpcReduction="20000"/>
          </a:bodyPr>
          <a:lstStyle/>
          <a:p>
            <a:pPr lvl="1" algn="r"/>
            <a:r>
              <a:rPr lang="en-US" sz="7200" dirty="0" smtClean="0"/>
              <a:t>Jo-ann Larkins</a:t>
            </a:r>
          </a:p>
          <a:p>
            <a:pPr lvl="1" algn="r"/>
            <a:r>
              <a:rPr lang="en-US" sz="7200" dirty="0" smtClean="0"/>
              <a:t>Scholarly Teaching Fellow (Statistics) Federation University</a:t>
            </a:r>
            <a:endParaRPr lang="en-US" sz="7200" dirty="0" smtClean="0"/>
          </a:p>
          <a:p>
            <a:pPr algn="r"/>
            <a:r>
              <a:rPr lang="en-US" sz="7200" dirty="0" err="1" smtClean="0"/>
              <a:t>FYiMaths</a:t>
            </a:r>
            <a:r>
              <a:rPr lang="en-US" sz="7200" dirty="0" smtClean="0"/>
              <a:t> Workshop 6 June 2018</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Case Study 2: Portfolio marking </a:t>
            </a:r>
            <a:endParaRPr lang="en-AU" dirty="0"/>
          </a:p>
        </p:txBody>
      </p:sp>
      <p:sp>
        <p:nvSpPr>
          <p:cNvPr id="3" name="Content Placeholder 2"/>
          <p:cNvSpPr>
            <a:spLocks noGrp="1"/>
          </p:cNvSpPr>
          <p:nvPr>
            <p:ph idx="1"/>
          </p:nvPr>
        </p:nvSpPr>
        <p:spPr/>
        <p:txBody>
          <a:bodyPr/>
          <a:lstStyle/>
          <a:p>
            <a:r>
              <a:rPr lang="en-AU" b="1" dirty="0"/>
              <a:t>Unit: </a:t>
            </a:r>
            <a:r>
              <a:rPr lang="en-AU" dirty="0"/>
              <a:t>First year </a:t>
            </a:r>
            <a:r>
              <a:rPr lang="en-AU" dirty="0" smtClean="0"/>
              <a:t>Essential Mathematics for Science</a:t>
            </a:r>
            <a:endParaRPr lang="en-AU" dirty="0"/>
          </a:p>
          <a:p>
            <a:r>
              <a:rPr lang="en-AU" b="1" dirty="0" smtClean="0"/>
              <a:t>Task</a:t>
            </a:r>
            <a:r>
              <a:rPr lang="en-AU" b="1" dirty="0"/>
              <a:t>: </a:t>
            </a:r>
            <a:r>
              <a:rPr lang="en-AU" dirty="0" smtClean="0"/>
              <a:t>Students complete portfolios of assigned work in class. Every second portfolio, students enter their work in an online quiz designed to check their answers (and mark their work). They are allowed two attempts (reduces requests to teaching staff for odd data entry). After due date, have access to worked solutions. </a:t>
            </a:r>
          </a:p>
          <a:p>
            <a:r>
              <a:rPr lang="en-AU" dirty="0" smtClean="0"/>
              <a:t>Variety of questions types used…</a:t>
            </a:r>
            <a:endParaRPr lang="en-AU" dirty="0"/>
          </a:p>
          <a:p>
            <a:endParaRPr lang="en-AU"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10</a:t>
            </a:fld>
            <a:endParaRPr lang="en-US"/>
          </a:p>
        </p:txBody>
      </p:sp>
    </p:spTree>
    <p:extLst>
      <p:ext uri="{BB962C8B-B14F-4D97-AF65-F5344CB8AC3E}">
        <p14:creationId xmlns:p14="http://schemas.microsoft.com/office/powerpoint/2010/main" val="3665642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11</a:t>
            </a:fld>
            <a:endParaRPr lang="en-US"/>
          </a:p>
        </p:txBody>
      </p:sp>
      <p:pic>
        <p:nvPicPr>
          <p:cNvPr id="2" name="Picture 1"/>
          <p:cNvPicPr>
            <a:picLocks noChangeAspect="1"/>
          </p:cNvPicPr>
          <p:nvPr/>
        </p:nvPicPr>
        <p:blipFill>
          <a:blip r:embed="rId2"/>
          <a:stretch>
            <a:fillRect/>
          </a:stretch>
        </p:blipFill>
        <p:spPr>
          <a:xfrm>
            <a:off x="213636" y="269631"/>
            <a:ext cx="8785291" cy="4129087"/>
          </a:xfrm>
          <a:prstGeom prst="rect">
            <a:avLst/>
          </a:prstGeom>
        </p:spPr>
      </p:pic>
    </p:spTree>
    <p:extLst>
      <p:ext uri="{BB962C8B-B14F-4D97-AF65-F5344CB8AC3E}">
        <p14:creationId xmlns:p14="http://schemas.microsoft.com/office/powerpoint/2010/main" val="656611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12</a:t>
            </a:fld>
            <a:endParaRPr lang="en-US"/>
          </a:p>
        </p:txBody>
      </p:sp>
      <p:pic>
        <p:nvPicPr>
          <p:cNvPr id="2" name="Picture 1"/>
          <p:cNvPicPr>
            <a:picLocks noChangeAspect="1"/>
          </p:cNvPicPr>
          <p:nvPr/>
        </p:nvPicPr>
        <p:blipFill>
          <a:blip r:embed="rId2"/>
          <a:stretch>
            <a:fillRect/>
          </a:stretch>
        </p:blipFill>
        <p:spPr>
          <a:xfrm>
            <a:off x="285750" y="80962"/>
            <a:ext cx="8572500" cy="4981575"/>
          </a:xfrm>
          <a:prstGeom prst="rect">
            <a:avLst/>
          </a:prstGeom>
        </p:spPr>
      </p:pic>
    </p:spTree>
    <p:extLst>
      <p:ext uri="{BB962C8B-B14F-4D97-AF65-F5344CB8AC3E}">
        <p14:creationId xmlns:p14="http://schemas.microsoft.com/office/powerpoint/2010/main" val="947052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13</a:t>
            </a:fld>
            <a:endParaRPr lang="en-US"/>
          </a:p>
        </p:txBody>
      </p:sp>
      <p:pic>
        <p:nvPicPr>
          <p:cNvPr id="2" name="Picture 1"/>
          <p:cNvPicPr>
            <a:picLocks noChangeAspect="1"/>
          </p:cNvPicPr>
          <p:nvPr/>
        </p:nvPicPr>
        <p:blipFill>
          <a:blip r:embed="rId2"/>
          <a:stretch>
            <a:fillRect/>
          </a:stretch>
        </p:blipFill>
        <p:spPr>
          <a:xfrm>
            <a:off x="105164" y="187570"/>
            <a:ext cx="7127974" cy="4516736"/>
          </a:xfrm>
          <a:prstGeom prst="rect">
            <a:avLst/>
          </a:prstGeom>
        </p:spPr>
      </p:pic>
    </p:spTree>
    <p:extLst>
      <p:ext uri="{BB962C8B-B14F-4D97-AF65-F5344CB8AC3E}">
        <p14:creationId xmlns:p14="http://schemas.microsoft.com/office/powerpoint/2010/main" val="1855572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14</a:t>
            </a:fld>
            <a:endParaRPr lang="en-US"/>
          </a:p>
        </p:txBody>
      </p:sp>
      <p:pic>
        <p:nvPicPr>
          <p:cNvPr id="6" name="Picture 5"/>
          <p:cNvPicPr>
            <a:picLocks noChangeAspect="1"/>
          </p:cNvPicPr>
          <p:nvPr/>
        </p:nvPicPr>
        <p:blipFill>
          <a:blip r:embed="rId2"/>
          <a:stretch>
            <a:fillRect/>
          </a:stretch>
        </p:blipFill>
        <p:spPr>
          <a:xfrm>
            <a:off x="846626" y="123825"/>
            <a:ext cx="6677025" cy="4895850"/>
          </a:xfrm>
          <a:prstGeom prst="rect">
            <a:avLst/>
          </a:prstGeom>
        </p:spPr>
      </p:pic>
    </p:spTree>
    <p:extLst>
      <p:ext uri="{BB962C8B-B14F-4D97-AF65-F5344CB8AC3E}">
        <p14:creationId xmlns:p14="http://schemas.microsoft.com/office/powerpoint/2010/main" val="2585602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3: Learning Minitab (Computer lab marking)</a:t>
            </a:r>
            <a:endParaRPr lang="en-AU" dirty="0"/>
          </a:p>
        </p:txBody>
      </p:sp>
      <p:sp>
        <p:nvSpPr>
          <p:cNvPr id="3" name="Content Placeholder 2"/>
          <p:cNvSpPr>
            <a:spLocks noGrp="1"/>
          </p:cNvSpPr>
          <p:nvPr>
            <p:ph idx="1"/>
          </p:nvPr>
        </p:nvSpPr>
        <p:spPr>
          <a:xfrm>
            <a:off x="457200" y="1453662"/>
            <a:ext cx="8229600" cy="2997687"/>
          </a:xfrm>
        </p:spPr>
        <p:txBody>
          <a:bodyPr>
            <a:normAutofit lnSpcReduction="10000"/>
          </a:bodyPr>
          <a:lstStyle/>
          <a:p>
            <a:r>
              <a:rPr lang="en-AU" b="1" dirty="0"/>
              <a:t>Unit: </a:t>
            </a:r>
            <a:r>
              <a:rPr lang="en-AU" dirty="0" smtClean="0"/>
              <a:t>Introductory</a:t>
            </a:r>
            <a:r>
              <a:rPr lang="en-AU" b="1" dirty="0" smtClean="0"/>
              <a:t> </a:t>
            </a:r>
            <a:r>
              <a:rPr lang="en-AU" dirty="0" smtClean="0"/>
              <a:t>Statistics (for everyone)</a:t>
            </a:r>
            <a:endParaRPr lang="en-AU" dirty="0"/>
          </a:p>
          <a:p>
            <a:r>
              <a:rPr lang="en-AU" b="1" dirty="0"/>
              <a:t>Software focus: </a:t>
            </a:r>
            <a:r>
              <a:rPr lang="en-AU" dirty="0" smtClean="0"/>
              <a:t>Minitab</a:t>
            </a:r>
            <a:endParaRPr lang="en-AU" dirty="0"/>
          </a:p>
          <a:p>
            <a:r>
              <a:rPr lang="en-AU" b="1" dirty="0"/>
              <a:t>Task: </a:t>
            </a:r>
            <a:r>
              <a:rPr lang="en-AU" dirty="0" smtClean="0"/>
              <a:t>Weekly computer lab classes designed to build skills in use of software for particular statistical tasks</a:t>
            </a:r>
            <a:endParaRPr lang="en-AU" dirty="0"/>
          </a:p>
          <a:p>
            <a:r>
              <a:rPr lang="en-AU" dirty="0"/>
              <a:t>Quiz </a:t>
            </a:r>
            <a:r>
              <a:rPr lang="en-AU" dirty="0" smtClean="0"/>
              <a:t>is used as the basis of both the instruction and marking. (Includes some questions which are tutor marked after class – mix of conclusion paragraphs, graphs, Minitab output, explanations of concepts, formulas and symbols)</a:t>
            </a:r>
            <a:endParaRPr lang="en-AU" dirty="0"/>
          </a:p>
          <a:p>
            <a:endParaRPr lang="en-AU"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15</a:t>
            </a:fld>
            <a:endParaRPr lang="en-US"/>
          </a:p>
        </p:txBody>
      </p:sp>
    </p:spTree>
    <p:extLst>
      <p:ext uri="{BB962C8B-B14F-4D97-AF65-F5344CB8AC3E}">
        <p14:creationId xmlns:p14="http://schemas.microsoft.com/office/powerpoint/2010/main" val="2735086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16</a:t>
            </a:fld>
            <a:endParaRPr lang="en-US"/>
          </a:p>
        </p:txBody>
      </p:sp>
      <p:pic>
        <p:nvPicPr>
          <p:cNvPr id="6" name="Picture 5"/>
          <p:cNvPicPr>
            <a:picLocks noChangeAspect="1"/>
          </p:cNvPicPr>
          <p:nvPr/>
        </p:nvPicPr>
        <p:blipFill>
          <a:blip r:embed="rId2"/>
          <a:stretch>
            <a:fillRect/>
          </a:stretch>
        </p:blipFill>
        <p:spPr>
          <a:xfrm>
            <a:off x="175846" y="110774"/>
            <a:ext cx="8837203" cy="4930333"/>
          </a:xfrm>
          <a:prstGeom prst="rect">
            <a:avLst/>
          </a:prstGeom>
        </p:spPr>
      </p:pic>
    </p:spTree>
    <p:extLst>
      <p:ext uri="{BB962C8B-B14F-4D97-AF65-F5344CB8AC3E}">
        <p14:creationId xmlns:p14="http://schemas.microsoft.com/office/powerpoint/2010/main" val="4205808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17</a:t>
            </a:fld>
            <a:endParaRPr lang="en-US"/>
          </a:p>
        </p:txBody>
      </p:sp>
      <p:pic>
        <p:nvPicPr>
          <p:cNvPr id="7" name="Picture 6"/>
          <p:cNvPicPr>
            <a:picLocks noChangeAspect="1"/>
          </p:cNvPicPr>
          <p:nvPr/>
        </p:nvPicPr>
        <p:blipFill>
          <a:blip r:embed="rId2"/>
          <a:stretch>
            <a:fillRect/>
          </a:stretch>
        </p:blipFill>
        <p:spPr>
          <a:xfrm>
            <a:off x="823912" y="90487"/>
            <a:ext cx="7496175" cy="4962525"/>
          </a:xfrm>
          <a:prstGeom prst="rect">
            <a:avLst/>
          </a:prstGeom>
        </p:spPr>
      </p:pic>
    </p:spTree>
    <p:extLst>
      <p:ext uri="{BB962C8B-B14F-4D97-AF65-F5344CB8AC3E}">
        <p14:creationId xmlns:p14="http://schemas.microsoft.com/office/powerpoint/2010/main" val="3957122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18</a:t>
            </a:fld>
            <a:endParaRPr lang="en-US"/>
          </a:p>
        </p:txBody>
      </p:sp>
      <p:pic>
        <p:nvPicPr>
          <p:cNvPr id="2" name="Picture 1"/>
          <p:cNvPicPr>
            <a:picLocks noChangeAspect="1"/>
          </p:cNvPicPr>
          <p:nvPr/>
        </p:nvPicPr>
        <p:blipFill>
          <a:blip r:embed="rId2"/>
          <a:stretch>
            <a:fillRect/>
          </a:stretch>
        </p:blipFill>
        <p:spPr>
          <a:xfrm>
            <a:off x="185737" y="1271587"/>
            <a:ext cx="8772525" cy="2600325"/>
          </a:xfrm>
          <a:prstGeom prst="rect">
            <a:avLst/>
          </a:prstGeom>
        </p:spPr>
      </p:pic>
    </p:spTree>
    <p:extLst>
      <p:ext uri="{BB962C8B-B14F-4D97-AF65-F5344CB8AC3E}">
        <p14:creationId xmlns:p14="http://schemas.microsoft.com/office/powerpoint/2010/main" val="169987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19</a:t>
            </a:fld>
            <a:endParaRPr lang="en-US"/>
          </a:p>
        </p:txBody>
      </p:sp>
      <p:pic>
        <p:nvPicPr>
          <p:cNvPr id="2" name="Picture 1"/>
          <p:cNvPicPr>
            <a:picLocks noChangeAspect="1"/>
          </p:cNvPicPr>
          <p:nvPr/>
        </p:nvPicPr>
        <p:blipFill>
          <a:blip r:embed="rId2"/>
          <a:stretch>
            <a:fillRect/>
          </a:stretch>
        </p:blipFill>
        <p:spPr>
          <a:xfrm>
            <a:off x="93785" y="96650"/>
            <a:ext cx="9050215" cy="5046850"/>
          </a:xfrm>
          <a:prstGeom prst="rect">
            <a:avLst/>
          </a:prstGeom>
        </p:spPr>
      </p:pic>
    </p:spTree>
    <p:extLst>
      <p:ext uri="{BB962C8B-B14F-4D97-AF65-F5344CB8AC3E}">
        <p14:creationId xmlns:p14="http://schemas.microsoft.com/office/powerpoint/2010/main" val="4127672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Principles of Assessment</a:t>
            </a:r>
            <a:endParaRPr lang="en-AU" dirty="0"/>
          </a:p>
        </p:txBody>
      </p:sp>
      <p:sp>
        <p:nvSpPr>
          <p:cNvPr id="3" name="Content Placeholder 2"/>
          <p:cNvSpPr>
            <a:spLocks noGrp="1"/>
          </p:cNvSpPr>
          <p:nvPr>
            <p:ph idx="1"/>
          </p:nvPr>
        </p:nvSpPr>
        <p:spPr/>
        <p:txBody>
          <a:bodyPr/>
          <a:lstStyle/>
          <a:p>
            <a:r>
              <a:rPr lang="en-AU" b="1" dirty="0" smtClean="0"/>
              <a:t>Valid </a:t>
            </a:r>
            <a:r>
              <a:rPr lang="en-AU" dirty="0" smtClean="0"/>
              <a:t>accurately measures what it is intended to measure</a:t>
            </a:r>
          </a:p>
          <a:p>
            <a:r>
              <a:rPr lang="en-AU" b="1" dirty="0" smtClean="0"/>
              <a:t>Fair</a:t>
            </a:r>
            <a:r>
              <a:rPr lang="en-AU" dirty="0" smtClean="0"/>
              <a:t> gives all students and equal opportunity to demonstrate what they know</a:t>
            </a:r>
          </a:p>
          <a:p>
            <a:r>
              <a:rPr lang="en-AU" b="1" dirty="0" smtClean="0"/>
              <a:t>Reliable</a:t>
            </a:r>
            <a:r>
              <a:rPr lang="en-AU" dirty="0" smtClean="0"/>
              <a:t> gives the same, consistent result regardless of when or where the assessment occurs or who does the marking</a:t>
            </a:r>
          </a:p>
          <a:p>
            <a:r>
              <a:rPr lang="en-AU" b="1" dirty="0" smtClean="0"/>
              <a:t>Manageable</a:t>
            </a:r>
            <a:r>
              <a:rPr lang="en-AU" dirty="0" smtClean="0"/>
              <a:t> is appropriate in size and cognitive load for the students being assessed</a:t>
            </a:r>
            <a:endParaRPr lang="en-AU" b="1"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2</a:t>
            </a:fld>
            <a:endParaRPr lang="en-US"/>
          </a:p>
        </p:txBody>
      </p:sp>
    </p:spTree>
    <p:extLst>
      <p:ext uri="{BB962C8B-B14F-4D97-AF65-F5344CB8AC3E}">
        <p14:creationId xmlns:p14="http://schemas.microsoft.com/office/powerpoint/2010/main" val="3565726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20</a:t>
            </a:fld>
            <a:endParaRPr lang="en-US"/>
          </a:p>
        </p:txBody>
      </p:sp>
      <p:pic>
        <p:nvPicPr>
          <p:cNvPr id="6" name="Picture 5"/>
          <p:cNvPicPr>
            <a:picLocks noChangeAspect="1"/>
          </p:cNvPicPr>
          <p:nvPr/>
        </p:nvPicPr>
        <p:blipFill>
          <a:blip r:embed="rId2"/>
          <a:stretch>
            <a:fillRect/>
          </a:stretch>
        </p:blipFill>
        <p:spPr>
          <a:xfrm>
            <a:off x="124888" y="117231"/>
            <a:ext cx="8928259" cy="4355489"/>
          </a:xfrm>
          <a:prstGeom prst="rect">
            <a:avLst/>
          </a:prstGeom>
        </p:spPr>
      </p:pic>
    </p:spTree>
    <p:extLst>
      <p:ext uri="{BB962C8B-B14F-4D97-AF65-F5344CB8AC3E}">
        <p14:creationId xmlns:p14="http://schemas.microsoft.com/office/powerpoint/2010/main" val="141132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Practicalities / Realities of Assessment</a:t>
            </a:r>
            <a:endParaRPr lang="en-AU" dirty="0"/>
          </a:p>
        </p:txBody>
      </p:sp>
      <p:sp>
        <p:nvSpPr>
          <p:cNvPr id="3" name="Content Placeholder 2"/>
          <p:cNvSpPr>
            <a:spLocks noGrp="1"/>
          </p:cNvSpPr>
          <p:nvPr>
            <p:ph idx="1"/>
          </p:nvPr>
        </p:nvSpPr>
        <p:spPr/>
        <p:txBody>
          <a:bodyPr/>
          <a:lstStyle/>
          <a:p>
            <a:r>
              <a:rPr lang="en-AU" b="1" dirty="0" smtClean="0"/>
              <a:t>Feedback</a:t>
            </a:r>
            <a:r>
              <a:rPr lang="en-AU" dirty="0" smtClean="0"/>
              <a:t> should be </a:t>
            </a:r>
            <a:r>
              <a:rPr lang="en-AU" b="1" dirty="0" smtClean="0"/>
              <a:t>timely</a:t>
            </a:r>
            <a:r>
              <a:rPr lang="en-AU" dirty="0" smtClean="0"/>
              <a:t> and useful for student’s learning (also they need to access it!)</a:t>
            </a:r>
          </a:p>
          <a:p>
            <a:r>
              <a:rPr lang="en-AU" dirty="0" smtClean="0"/>
              <a:t>Students should be presented with </a:t>
            </a:r>
            <a:r>
              <a:rPr lang="en-AU" b="1" dirty="0" smtClean="0"/>
              <a:t>authentic</a:t>
            </a:r>
            <a:r>
              <a:rPr lang="en-AU" dirty="0" smtClean="0"/>
              <a:t>, contextualised scenarios (both from an engagement and skills building point of view)</a:t>
            </a:r>
          </a:p>
          <a:p>
            <a:r>
              <a:rPr lang="en-AU" dirty="0" smtClean="0"/>
              <a:t>Economic realities / academic time / decreased marking support – marking processes should be </a:t>
            </a:r>
            <a:r>
              <a:rPr lang="en-AU" b="1" dirty="0" smtClean="0"/>
              <a:t>efficient </a:t>
            </a:r>
            <a:r>
              <a:rPr lang="en-AU" dirty="0" smtClean="0"/>
              <a:t>(and increasingly online / digital)</a:t>
            </a:r>
            <a:endParaRPr lang="en-AU" b="1"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3</a:t>
            </a:fld>
            <a:endParaRPr lang="en-US"/>
          </a:p>
        </p:txBody>
      </p:sp>
    </p:spTree>
    <p:extLst>
      <p:ext uri="{BB962C8B-B14F-4D97-AF65-F5344CB8AC3E}">
        <p14:creationId xmlns:p14="http://schemas.microsoft.com/office/powerpoint/2010/main" val="2029554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This is not a “How to do Moodle” presentation?</a:t>
            </a:r>
            <a:endParaRPr lang="en-AU" dirty="0"/>
          </a:p>
        </p:txBody>
      </p:sp>
      <p:sp>
        <p:nvSpPr>
          <p:cNvPr id="3" name="Content Placeholder 2"/>
          <p:cNvSpPr>
            <a:spLocks noGrp="1"/>
          </p:cNvSpPr>
          <p:nvPr>
            <p:ph idx="1"/>
          </p:nvPr>
        </p:nvSpPr>
        <p:spPr>
          <a:xfrm>
            <a:off x="457200" y="1430214"/>
            <a:ext cx="8229600" cy="3021135"/>
          </a:xfrm>
        </p:spPr>
        <p:txBody>
          <a:bodyPr/>
          <a:lstStyle/>
          <a:p>
            <a:r>
              <a:rPr lang="en-AU" dirty="0" smtClean="0"/>
              <a:t>There are a variety of LMS (Moodle is just one that is fairly widely used)</a:t>
            </a:r>
          </a:p>
          <a:p>
            <a:r>
              <a:rPr lang="en-AU" dirty="0" smtClean="0"/>
              <a:t>This is about thinking about using the tools (quiz tool in Moodle in this case) ‘outside the box’ to fit our assessment needs</a:t>
            </a:r>
            <a:endParaRPr lang="en-AU"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4</a:t>
            </a:fld>
            <a:endParaRPr lang="en-US"/>
          </a:p>
        </p:txBody>
      </p:sp>
      <p:pic>
        <p:nvPicPr>
          <p:cNvPr id="8" name="Picture 7"/>
          <p:cNvPicPr>
            <a:picLocks noChangeAspect="1"/>
          </p:cNvPicPr>
          <p:nvPr/>
        </p:nvPicPr>
        <p:blipFill>
          <a:blip r:embed="rId2"/>
          <a:stretch>
            <a:fillRect/>
          </a:stretch>
        </p:blipFill>
        <p:spPr>
          <a:xfrm>
            <a:off x="3318608" y="3232882"/>
            <a:ext cx="3467100" cy="1323975"/>
          </a:xfrm>
          <a:prstGeom prst="rect">
            <a:avLst/>
          </a:prstGeom>
        </p:spPr>
      </p:pic>
    </p:spTree>
    <p:extLst>
      <p:ext uri="{BB962C8B-B14F-4D97-AF65-F5344CB8AC3E}">
        <p14:creationId xmlns:p14="http://schemas.microsoft.com/office/powerpoint/2010/main" val="3841504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2215662" cy="2384821"/>
          </a:xfrm>
        </p:spPr>
        <p:txBody>
          <a:bodyPr>
            <a:normAutofit/>
          </a:bodyPr>
          <a:lstStyle/>
          <a:p>
            <a:r>
              <a:rPr lang="en-AU" dirty="0" smtClean="0"/>
              <a:t>Moodle Quiz Question Types</a:t>
            </a:r>
            <a:endParaRPr lang="en-AU"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5</a:t>
            </a:fld>
            <a:endParaRPr lang="en-US"/>
          </a:p>
        </p:txBody>
      </p:sp>
      <p:pic>
        <p:nvPicPr>
          <p:cNvPr id="6" name="Picture 5"/>
          <p:cNvPicPr>
            <a:picLocks noChangeAspect="1"/>
          </p:cNvPicPr>
          <p:nvPr/>
        </p:nvPicPr>
        <p:blipFill>
          <a:blip r:embed="rId2"/>
          <a:stretch>
            <a:fillRect/>
          </a:stretch>
        </p:blipFill>
        <p:spPr>
          <a:xfrm>
            <a:off x="2880681" y="25829"/>
            <a:ext cx="2558828" cy="4494975"/>
          </a:xfrm>
          <a:prstGeom prst="rect">
            <a:avLst/>
          </a:prstGeom>
        </p:spPr>
      </p:pic>
      <p:pic>
        <p:nvPicPr>
          <p:cNvPr id="7" name="Picture 6"/>
          <p:cNvPicPr>
            <a:picLocks noChangeAspect="1"/>
          </p:cNvPicPr>
          <p:nvPr/>
        </p:nvPicPr>
        <p:blipFill>
          <a:blip r:embed="rId3"/>
          <a:stretch>
            <a:fillRect/>
          </a:stretch>
        </p:blipFill>
        <p:spPr>
          <a:xfrm>
            <a:off x="5562966" y="25829"/>
            <a:ext cx="2649356" cy="4494975"/>
          </a:xfrm>
          <a:prstGeom prst="rect">
            <a:avLst/>
          </a:prstGeom>
        </p:spPr>
      </p:pic>
    </p:spTree>
    <p:extLst>
      <p:ext uri="{BB962C8B-B14F-4D97-AF65-F5344CB8AC3E}">
        <p14:creationId xmlns:p14="http://schemas.microsoft.com/office/powerpoint/2010/main" val="21168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Major question types I use</a:t>
            </a:r>
            <a:endParaRPr lang="en-AU" dirty="0"/>
          </a:p>
        </p:txBody>
      </p:sp>
      <p:sp>
        <p:nvSpPr>
          <p:cNvPr id="3" name="Content Placeholder 2"/>
          <p:cNvSpPr>
            <a:spLocks noGrp="1"/>
          </p:cNvSpPr>
          <p:nvPr>
            <p:ph idx="1"/>
          </p:nvPr>
        </p:nvSpPr>
        <p:spPr>
          <a:xfrm>
            <a:off x="457200" y="1063229"/>
            <a:ext cx="8229600" cy="3508771"/>
          </a:xfrm>
        </p:spPr>
        <p:txBody>
          <a:bodyPr>
            <a:normAutofit fontScale="92500"/>
          </a:bodyPr>
          <a:lstStyle/>
          <a:p>
            <a:r>
              <a:rPr lang="en-AU" b="1" dirty="0" smtClean="0"/>
              <a:t>Multiple choice </a:t>
            </a:r>
            <a:r>
              <a:rPr lang="en-AU" dirty="0"/>
              <a:t>– Allows the selection of a single or multiple responses from a pre-defined </a:t>
            </a:r>
            <a:r>
              <a:rPr lang="en-AU" dirty="0" smtClean="0"/>
              <a:t>list, can have partially correct answers – choices can be text, formulas or multimedia. </a:t>
            </a:r>
          </a:p>
          <a:p>
            <a:r>
              <a:rPr lang="en-AU" b="1" dirty="0" smtClean="0"/>
              <a:t>Embedded answers (cloze) </a:t>
            </a:r>
            <a:r>
              <a:rPr lang="en-AU" dirty="0"/>
              <a:t>- </a:t>
            </a:r>
            <a:r>
              <a:rPr lang="en-AU" dirty="0" smtClean="0"/>
              <a:t>Very </a:t>
            </a:r>
            <a:r>
              <a:rPr lang="en-AU" dirty="0"/>
              <a:t>flexible, but can only be created by entering text containing special codes that create embedded multiple-choice, short answers and numerical questions</a:t>
            </a:r>
            <a:r>
              <a:rPr lang="en-AU" dirty="0" smtClean="0"/>
              <a:t>.</a:t>
            </a:r>
          </a:p>
          <a:p>
            <a:r>
              <a:rPr lang="en-AU" b="1" dirty="0" smtClean="0"/>
              <a:t>Essay</a:t>
            </a:r>
            <a:r>
              <a:rPr lang="en-AU" dirty="0" smtClean="0"/>
              <a:t> (</a:t>
            </a:r>
            <a:r>
              <a:rPr lang="en-AU" dirty="0"/>
              <a:t>previously paragraph) - Allows a response of a file upload and/or online text. This must then be graded manually.</a:t>
            </a:r>
            <a:endParaRPr lang="en-AU" dirty="0" smtClean="0"/>
          </a:p>
          <a:p>
            <a:endParaRPr lang="en-AU" dirty="0" smtClean="0"/>
          </a:p>
          <a:p>
            <a:endParaRPr lang="en-AU" dirty="0" smtClean="0"/>
          </a:p>
          <a:p>
            <a:endParaRPr lang="en-AU" dirty="0"/>
          </a:p>
        </p:txBody>
      </p:sp>
      <p:sp>
        <p:nvSpPr>
          <p:cNvPr id="4" name="Footer Placeholder 3"/>
          <p:cNvSpPr>
            <a:spLocks noGrp="1"/>
          </p:cNvSpPr>
          <p:nvPr>
            <p:ph type="ftr" sz="quarter" idx="11"/>
          </p:nvPr>
        </p:nvSpPr>
        <p:spPr/>
        <p:txBody>
          <a:bodyPr/>
          <a:lstStyle/>
          <a:p>
            <a:r>
              <a:rPr lang="en-US" smtClean="0"/>
              <a:t>Faculty of Science and Technology</a:t>
            </a:r>
            <a:endParaRPr lang="en-US" dirty="0" smtClean="0"/>
          </a:p>
        </p:txBody>
      </p:sp>
      <p:sp>
        <p:nvSpPr>
          <p:cNvPr id="5" name="Slide Number Placeholder 4"/>
          <p:cNvSpPr>
            <a:spLocks noGrp="1"/>
          </p:cNvSpPr>
          <p:nvPr>
            <p:ph type="sldNum" sz="quarter" idx="12"/>
          </p:nvPr>
        </p:nvSpPr>
        <p:spPr/>
        <p:txBody>
          <a:bodyPr/>
          <a:lstStyle/>
          <a:p>
            <a:fld id="{6936A965-BE18-DA4B-B9B1-3D3097AE7885}" type="slidenum">
              <a:rPr lang="en-US" smtClean="0"/>
              <a:pPr/>
              <a:t>6</a:t>
            </a:fld>
            <a:endParaRPr lang="en-US"/>
          </a:p>
        </p:txBody>
      </p:sp>
    </p:spTree>
    <p:extLst>
      <p:ext uri="{BB962C8B-B14F-4D97-AF65-F5344CB8AC3E}">
        <p14:creationId xmlns:p14="http://schemas.microsoft.com/office/powerpoint/2010/main" val="1962741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1: Auto-marking of Excel work</a:t>
            </a:r>
            <a:endParaRPr lang="en-AU" dirty="0"/>
          </a:p>
        </p:txBody>
      </p:sp>
      <p:sp>
        <p:nvSpPr>
          <p:cNvPr id="3" name="Content Placeholder 2"/>
          <p:cNvSpPr>
            <a:spLocks noGrp="1"/>
          </p:cNvSpPr>
          <p:nvPr>
            <p:ph idx="1"/>
          </p:nvPr>
        </p:nvSpPr>
        <p:spPr>
          <a:xfrm>
            <a:off x="457200" y="1383322"/>
            <a:ext cx="8229600" cy="3068027"/>
          </a:xfrm>
        </p:spPr>
        <p:txBody>
          <a:bodyPr/>
          <a:lstStyle/>
          <a:p>
            <a:r>
              <a:rPr lang="en-AU" b="1" dirty="0" smtClean="0"/>
              <a:t>Unit: </a:t>
            </a:r>
            <a:r>
              <a:rPr lang="en-AU" dirty="0" smtClean="0"/>
              <a:t>First year Business Statistics</a:t>
            </a:r>
          </a:p>
          <a:p>
            <a:r>
              <a:rPr lang="en-AU" b="1" dirty="0" smtClean="0"/>
              <a:t>Software focus: </a:t>
            </a:r>
            <a:r>
              <a:rPr lang="en-AU" dirty="0" smtClean="0"/>
              <a:t>Excel including Data Analysis package</a:t>
            </a:r>
          </a:p>
          <a:p>
            <a:r>
              <a:rPr lang="en-AU" b="1" dirty="0" smtClean="0"/>
              <a:t>Task: </a:t>
            </a:r>
            <a:r>
              <a:rPr lang="en-AU" dirty="0" smtClean="0"/>
              <a:t>Executing a one sample </a:t>
            </a:r>
            <a:r>
              <a:rPr lang="en-AU" i="1" dirty="0" smtClean="0"/>
              <a:t>t</a:t>
            </a:r>
            <a:r>
              <a:rPr lang="en-AU" dirty="0" smtClean="0"/>
              <a:t>-test from first principles using </a:t>
            </a:r>
            <a:r>
              <a:rPr lang="en-AU" i="1" dirty="0" smtClean="0"/>
              <a:t>Excel</a:t>
            </a:r>
            <a:r>
              <a:rPr lang="en-AU" dirty="0" smtClean="0"/>
              <a:t> – i.e. calculating test statistic, finding critical values and </a:t>
            </a:r>
            <a:r>
              <a:rPr lang="en-AU" i="1" dirty="0" smtClean="0"/>
              <a:t>p</a:t>
            </a:r>
            <a:r>
              <a:rPr lang="en-AU" dirty="0" smtClean="0"/>
              <a:t>-values, making decisions about hypotheses and conclusions.</a:t>
            </a:r>
          </a:p>
          <a:p>
            <a:r>
              <a:rPr lang="en-AU" dirty="0" smtClean="0"/>
              <a:t>Quiz is used as a marking tool.</a:t>
            </a:r>
            <a:endParaRPr lang="en-AU"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7</a:t>
            </a:fld>
            <a:endParaRPr lang="en-US"/>
          </a:p>
        </p:txBody>
      </p:sp>
    </p:spTree>
    <p:extLst>
      <p:ext uri="{BB962C8B-B14F-4D97-AF65-F5344CB8AC3E}">
        <p14:creationId xmlns:p14="http://schemas.microsoft.com/office/powerpoint/2010/main" val="1618457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8</a:t>
            </a:fld>
            <a:endParaRPr lang="en-US"/>
          </a:p>
        </p:txBody>
      </p:sp>
      <p:pic>
        <p:nvPicPr>
          <p:cNvPr id="6" name="Picture 5"/>
          <p:cNvPicPr>
            <a:picLocks noChangeAspect="1"/>
          </p:cNvPicPr>
          <p:nvPr/>
        </p:nvPicPr>
        <p:blipFill>
          <a:blip r:embed="rId2"/>
          <a:stretch>
            <a:fillRect/>
          </a:stretch>
        </p:blipFill>
        <p:spPr>
          <a:xfrm>
            <a:off x="31535" y="337075"/>
            <a:ext cx="8948343" cy="3859786"/>
          </a:xfrm>
          <a:prstGeom prst="rect">
            <a:avLst/>
          </a:prstGeom>
        </p:spPr>
      </p:pic>
    </p:spTree>
    <p:extLst>
      <p:ext uri="{BB962C8B-B14F-4D97-AF65-F5344CB8AC3E}">
        <p14:creationId xmlns:p14="http://schemas.microsoft.com/office/powerpoint/2010/main" val="142597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36A965-BE18-DA4B-B9B1-3D3097AE7885}" type="slidenum">
              <a:rPr lang="en-US" smtClean="0"/>
              <a:pPr/>
              <a:t>9</a:t>
            </a:fld>
            <a:endParaRPr lang="en-US"/>
          </a:p>
        </p:txBody>
      </p:sp>
      <p:pic>
        <p:nvPicPr>
          <p:cNvPr id="6" name="Picture 5"/>
          <p:cNvPicPr>
            <a:picLocks noChangeAspect="1"/>
          </p:cNvPicPr>
          <p:nvPr/>
        </p:nvPicPr>
        <p:blipFill>
          <a:blip r:embed="rId2"/>
          <a:stretch>
            <a:fillRect/>
          </a:stretch>
        </p:blipFill>
        <p:spPr>
          <a:xfrm>
            <a:off x="923192" y="135732"/>
            <a:ext cx="7086600" cy="4905375"/>
          </a:xfrm>
          <a:prstGeom prst="rect">
            <a:avLst/>
          </a:prstGeom>
        </p:spPr>
      </p:pic>
    </p:spTree>
    <p:extLst>
      <p:ext uri="{BB962C8B-B14F-4D97-AF65-F5344CB8AC3E}">
        <p14:creationId xmlns:p14="http://schemas.microsoft.com/office/powerpoint/2010/main" val="590030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dU Footer C">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FedUni_16to9_1280x720_Template</Template>
  <TotalTime>347</TotalTime>
  <Words>542</Words>
  <Application>Microsoft Office PowerPoint</Application>
  <PresentationFormat>On-screen Show (16:9)</PresentationFormat>
  <Paragraphs>57</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Lucida Grande</vt:lpstr>
      <vt:lpstr>FedU Footer C</vt:lpstr>
      <vt:lpstr>Moodle Quizzes: Beyond Multiple Choice</vt:lpstr>
      <vt:lpstr>Principles of Assessment</vt:lpstr>
      <vt:lpstr>Practicalities / Realities of Assessment</vt:lpstr>
      <vt:lpstr>This is not a “How to do Moodle” presentation?</vt:lpstr>
      <vt:lpstr>Moodle Quiz Question Types</vt:lpstr>
      <vt:lpstr>Major question types I use</vt:lpstr>
      <vt:lpstr>Case study 1: Auto-marking of Excel work</vt:lpstr>
      <vt:lpstr>PowerPoint Presentation</vt:lpstr>
      <vt:lpstr>PowerPoint Presentation</vt:lpstr>
      <vt:lpstr>Case Study 2: Portfolio marking </vt:lpstr>
      <vt:lpstr>PowerPoint Presentation</vt:lpstr>
      <vt:lpstr>PowerPoint Presentation</vt:lpstr>
      <vt:lpstr>PowerPoint Presentation</vt:lpstr>
      <vt:lpstr>PowerPoint Presentation</vt:lpstr>
      <vt:lpstr>Case study 3: Learning Minitab (Computer lab marking)</vt:lpstr>
      <vt:lpstr>PowerPoint Presentation</vt:lpstr>
      <vt:lpstr>PowerPoint Presentation</vt:lpstr>
      <vt:lpstr>PowerPoint Presentation</vt:lpstr>
      <vt:lpstr>PowerPoint Presentation</vt:lpstr>
      <vt:lpstr>PowerPoint Presentation</vt:lpstr>
    </vt:vector>
  </TitlesOfParts>
  <Company>Federation University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Exam Questions</dc:title>
  <dc:creator>Barbie Panther</dc:creator>
  <cp:lastModifiedBy>Jo-ann Larkins</cp:lastModifiedBy>
  <cp:revision>36</cp:revision>
  <dcterms:created xsi:type="dcterms:W3CDTF">2017-03-31T01:34:18Z</dcterms:created>
  <dcterms:modified xsi:type="dcterms:W3CDTF">2018-06-26T23:24:49Z</dcterms:modified>
</cp:coreProperties>
</file>