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8"/>
  </p:notesMasterIdLst>
  <p:handoutMasterIdLst>
    <p:handoutMasterId r:id="rId19"/>
  </p:handoutMasterIdLst>
  <p:sldIdLst>
    <p:sldId id="256" r:id="rId3"/>
    <p:sldId id="342" r:id="rId4"/>
    <p:sldId id="361" r:id="rId5"/>
    <p:sldId id="371" r:id="rId6"/>
    <p:sldId id="366" r:id="rId7"/>
    <p:sldId id="362" r:id="rId8"/>
    <p:sldId id="341" r:id="rId9"/>
    <p:sldId id="331" r:id="rId10"/>
    <p:sldId id="346" r:id="rId11"/>
    <p:sldId id="367" r:id="rId12"/>
    <p:sldId id="372" r:id="rId13"/>
    <p:sldId id="338" r:id="rId14"/>
    <p:sldId id="350" r:id="rId15"/>
    <p:sldId id="368" r:id="rId16"/>
    <p:sldId id="370" r:id="rId17"/>
  </p:sldIdLst>
  <p:sldSz cx="9144000" cy="6858000" type="screen4x3"/>
  <p:notesSz cx="6858000" cy="92964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7"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1"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8571" autoAdjust="0"/>
  </p:normalViewPr>
  <p:slideViewPr>
    <p:cSldViewPr>
      <p:cViewPr varScale="1">
        <p:scale>
          <a:sx n="108" d="100"/>
          <a:sy n="108" d="100"/>
        </p:scale>
        <p:origin x="1992" y="120"/>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799" cy="464820"/>
          </a:xfrm>
          <a:prstGeom prst="rect">
            <a:avLst/>
          </a:prstGeom>
        </p:spPr>
        <p:txBody>
          <a:bodyPr vert="horz" lIns="91006" tIns="45503" rIns="91006" bIns="45503" rtlCol="0"/>
          <a:lstStyle>
            <a:lvl1pPr algn="l">
              <a:defRPr sz="1200"/>
            </a:lvl1pPr>
          </a:lstStyle>
          <a:p>
            <a:endParaRPr lang="en-AU"/>
          </a:p>
        </p:txBody>
      </p:sp>
      <p:sp>
        <p:nvSpPr>
          <p:cNvPr id="3" name="Date Placeholder 2"/>
          <p:cNvSpPr>
            <a:spLocks noGrp="1"/>
          </p:cNvSpPr>
          <p:nvPr>
            <p:ph type="dt" sz="quarter" idx="1"/>
          </p:nvPr>
        </p:nvSpPr>
        <p:spPr>
          <a:xfrm>
            <a:off x="3884615" y="1"/>
            <a:ext cx="2971799" cy="464820"/>
          </a:xfrm>
          <a:prstGeom prst="rect">
            <a:avLst/>
          </a:prstGeom>
        </p:spPr>
        <p:txBody>
          <a:bodyPr vert="horz" lIns="91006" tIns="45503" rIns="91006" bIns="45503" rtlCol="0"/>
          <a:lstStyle>
            <a:lvl1pPr algn="r">
              <a:defRPr sz="1200"/>
            </a:lvl1pPr>
          </a:lstStyle>
          <a:p>
            <a:fld id="{AF6CF86C-46F3-409F-B194-E3925282743F}" type="datetimeFigureOut">
              <a:rPr lang="en-AU" smtClean="0"/>
              <a:pPr/>
              <a:t>10/02/2017</a:t>
            </a:fld>
            <a:endParaRPr lang="en-AU"/>
          </a:p>
        </p:txBody>
      </p:sp>
      <p:sp>
        <p:nvSpPr>
          <p:cNvPr id="4" name="Footer Placeholder 3"/>
          <p:cNvSpPr>
            <a:spLocks noGrp="1"/>
          </p:cNvSpPr>
          <p:nvPr>
            <p:ph type="ftr" sz="quarter" idx="2"/>
          </p:nvPr>
        </p:nvSpPr>
        <p:spPr>
          <a:xfrm>
            <a:off x="1" y="8829968"/>
            <a:ext cx="2971799" cy="464820"/>
          </a:xfrm>
          <a:prstGeom prst="rect">
            <a:avLst/>
          </a:prstGeom>
        </p:spPr>
        <p:txBody>
          <a:bodyPr vert="horz" lIns="91006" tIns="45503" rIns="91006" bIns="45503" rtlCol="0" anchor="b"/>
          <a:lstStyle>
            <a:lvl1pPr algn="l">
              <a:defRPr sz="1200"/>
            </a:lvl1pPr>
          </a:lstStyle>
          <a:p>
            <a:endParaRPr lang="en-AU"/>
          </a:p>
        </p:txBody>
      </p:sp>
      <p:sp>
        <p:nvSpPr>
          <p:cNvPr id="5" name="Slide Number Placeholder 4"/>
          <p:cNvSpPr>
            <a:spLocks noGrp="1"/>
          </p:cNvSpPr>
          <p:nvPr>
            <p:ph type="sldNum" sz="quarter" idx="3"/>
          </p:nvPr>
        </p:nvSpPr>
        <p:spPr>
          <a:xfrm>
            <a:off x="3884615" y="8829968"/>
            <a:ext cx="2971799" cy="464820"/>
          </a:xfrm>
          <a:prstGeom prst="rect">
            <a:avLst/>
          </a:prstGeom>
        </p:spPr>
        <p:txBody>
          <a:bodyPr vert="horz" lIns="91006" tIns="45503" rIns="91006" bIns="45503" rtlCol="0" anchor="b"/>
          <a:lstStyle>
            <a:lvl1pPr algn="r">
              <a:defRPr sz="1200"/>
            </a:lvl1pPr>
          </a:lstStyle>
          <a:p>
            <a:fld id="{EF0174C8-2671-4F1C-B11A-B969CD7FDF8D}" type="slidenum">
              <a:rPr lang="en-AU" smtClean="0"/>
              <a:pPr/>
              <a:t>‹#›</a:t>
            </a:fld>
            <a:endParaRPr lang="en-AU"/>
          </a:p>
        </p:txBody>
      </p:sp>
    </p:spTree>
    <p:extLst>
      <p:ext uri="{BB962C8B-B14F-4D97-AF65-F5344CB8AC3E}">
        <p14:creationId xmlns:p14="http://schemas.microsoft.com/office/powerpoint/2010/main" val="3514783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799" cy="464820"/>
          </a:xfrm>
          <a:prstGeom prst="rect">
            <a:avLst/>
          </a:prstGeom>
        </p:spPr>
        <p:txBody>
          <a:bodyPr vert="horz" lIns="91006" tIns="45503" rIns="91006" bIns="45503" rtlCol="0"/>
          <a:lstStyle>
            <a:lvl1pPr algn="l">
              <a:defRPr sz="1200"/>
            </a:lvl1pPr>
          </a:lstStyle>
          <a:p>
            <a:endParaRPr lang="en-AU"/>
          </a:p>
        </p:txBody>
      </p:sp>
      <p:sp>
        <p:nvSpPr>
          <p:cNvPr id="3" name="Date Placeholder 2"/>
          <p:cNvSpPr>
            <a:spLocks noGrp="1"/>
          </p:cNvSpPr>
          <p:nvPr>
            <p:ph type="dt" idx="1"/>
          </p:nvPr>
        </p:nvSpPr>
        <p:spPr>
          <a:xfrm>
            <a:off x="3884615" y="1"/>
            <a:ext cx="2971799" cy="464820"/>
          </a:xfrm>
          <a:prstGeom prst="rect">
            <a:avLst/>
          </a:prstGeom>
        </p:spPr>
        <p:txBody>
          <a:bodyPr vert="horz" lIns="91006" tIns="45503" rIns="91006" bIns="45503" rtlCol="0"/>
          <a:lstStyle>
            <a:lvl1pPr algn="r">
              <a:defRPr sz="1200"/>
            </a:lvl1pPr>
          </a:lstStyle>
          <a:p>
            <a:fld id="{016A1BAF-E2EF-4EDB-8FD7-79D4F1437E0E}" type="datetimeFigureOut">
              <a:rPr lang="en-AU" smtClean="0"/>
              <a:pPr/>
              <a:t>10/02/2017</a:t>
            </a:fld>
            <a:endParaRPr lang="en-AU"/>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006" tIns="45503" rIns="91006" bIns="45503" rtlCol="0" anchor="ctr"/>
          <a:lstStyle/>
          <a:p>
            <a:endParaRPr lang="en-AU"/>
          </a:p>
        </p:txBody>
      </p:sp>
      <p:sp>
        <p:nvSpPr>
          <p:cNvPr id="5" name="Notes Placeholder 4"/>
          <p:cNvSpPr>
            <a:spLocks noGrp="1"/>
          </p:cNvSpPr>
          <p:nvPr>
            <p:ph type="body" sz="quarter" idx="3"/>
          </p:nvPr>
        </p:nvSpPr>
        <p:spPr>
          <a:xfrm>
            <a:off x="685801" y="4415791"/>
            <a:ext cx="5486400" cy="4183381"/>
          </a:xfrm>
          <a:prstGeom prst="rect">
            <a:avLst/>
          </a:prstGeom>
        </p:spPr>
        <p:txBody>
          <a:bodyPr vert="horz" lIns="91006" tIns="45503" rIns="91006" bIns="455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29968"/>
            <a:ext cx="2971799" cy="464820"/>
          </a:xfrm>
          <a:prstGeom prst="rect">
            <a:avLst/>
          </a:prstGeom>
        </p:spPr>
        <p:txBody>
          <a:bodyPr vert="horz" lIns="91006" tIns="45503" rIns="91006" bIns="45503" rtlCol="0" anchor="b"/>
          <a:lstStyle>
            <a:lvl1pPr algn="l">
              <a:defRPr sz="1200"/>
            </a:lvl1pPr>
          </a:lstStyle>
          <a:p>
            <a:endParaRPr lang="en-AU"/>
          </a:p>
        </p:txBody>
      </p:sp>
      <p:sp>
        <p:nvSpPr>
          <p:cNvPr id="7" name="Slide Number Placeholder 6"/>
          <p:cNvSpPr>
            <a:spLocks noGrp="1"/>
          </p:cNvSpPr>
          <p:nvPr>
            <p:ph type="sldNum" sz="quarter" idx="5"/>
          </p:nvPr>
        </p:nvSpPr>
        <p:spPr>
          <a:xfrm>
            <a:off x="3884615" y="8829968"/>
            <a:ext cx="2971799" cy="464820"/>
          </a:xfrm>
          <a:prstGeom prst="rect">
            <a:avLst/>
          </a:prstGeom>
        </p:spPr>
        <p:txBody>
          <a:bodyPr vert="horz" lIns="91006" tIns="45503" rIns="91006" bIns="45503" rtlCol="0" anchor="b"/>
          <a:lstStyle>
            <a:lvl1pPr algn="r">
              <a:defRPr sz="1200"/>
            </a:lvl1pPr>
          </a:lstStyle>
          <a:p>
            <a:fld id="{51B323DF-CFD5-4F6A-ABA6-D61E4C1D9632}" type="slidenum">
              <a:rPr lang="en-AU" smtClean="0"/>
              <a:pPr/>
              <a:t>‹#›</a:t>
            </a:fld>
            <a:endParaRPr lang="en-AU"/>
          </a:p>
        </p:txBody>
      </p:sp>
    </p:spTree>
    <p:extLst>
      <p:ext uri="{BB962C8B-B14F-4D97-AF65-F5344CB8AC3E}">
        <p14:creationId xmlns:p14="http://schemas.microsoft.com/office/powerpoint/2010/main" val="393327449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7"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10" algn="l" defTabSz="914355" rtl="0" eaLnBrk="1" latinLnBrk="0" hangingPunct="1">
      <a:defRPr sz="1200" kern="1200">
        <a:solidFill>
          <a:schemeClr val="tx1"/>
        </a:solidFill>
        <a:latin typeface="+mn-lt"/>
        <a:ea typeface="+mn-ea"/>
        <a:cs typeface="+mn-cs"/>
      </a:defRPr>
    </a:lvl5pPr>
    <a:lvl6pPr marL="2285887"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1"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Fermi problems as a ‘entree’ to full-on Problem Based Learning</a:t>
            </a:r>
          </a:p>
        </p:txBody>
      </p:sp>
      <p:sp>
        <p:nvSpPr>
          <p:cNvPr id="4" name="Slide Number Placeholder 3"/>
          <p:cNvSpPr>
            <a:spLocks noGrp="1"/>
          </p:cNvSpPr>
          <p:nvPr>
            <p:ph type="sldNum" sz="quarter" idx="10"/>
          </p:nvPr>
        </p:nvSpPr>
        <p:spPr/>
        <p:txBody>
          <a:bodyPr/>
          <a:lstStyle/>
          <a:p>
            <a:fld id="{51B323DF-CFD5-4F6A-ABA6-D61E4C1D9632}" type="slidenum">
              <a:rPr lang="en-AU" smtClean="0"/>
              <a:pPr/>
              <a:t>1</a:t>
            </a:fld>
            <a:endParaRPr lang="en-AU"/>
          </a:p>
        </p:txBody>
      </p:sp>
    </p:spTree>
    <p:extLst>
      <p:ext uri="{BB962C8B-B14F-4D97-AF65-F5344CB8AC3E}">
        <p14:creationId xmlns:p14="http://schemas.microsoft.com/office/powerpoint/2010/main" val="131581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11</a:t>
            </a:fld>
            <a:endParaRPr lang="en-AU"/>
          </a:p>
        </p:txBody>
      </p:sp>
    </p:spTree>
    <p:extLst>
      <p:ext uri="{BB962C8B-B14F-4D97-AF65-F5344CB8AC3E}">
        <p14:creationId xmlns:p14="http://schemas.microsoft.com/office/powerpoint/2010/main" val="144661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291" indent="-229291">
              <a:buAutoNum type="arabicParenR"/>
            </a:pPr>
            <a:endParaRPr lang="en-AU" i="1"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12</a:t>
            </a:fld>
            <a:endParaRPr lang="en-AU"/>
          </a:p>
        </p:txBody>
      </p:sp>
    </p:spTree>
    <p:extLst>
      <p:ext uri="{BB962C8B-B14F-4D97-AF65-F5344CB8AC3E}">
        <p14:creationId xmlns:p14="http://schemas.microsoft.com/office/powerpoint/2010/main" val="105525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291" indent="-229291">
              <a:buAutoNum type="arabicParenR"/>
            </a:pPr>
            <a:endParaRPr lang="en-AU" i="1"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13</a:t>
            </a:fld>
            <a:endParaRPr lang="en-AU"/>
          </a:p>
        </p:txBody>
      </p:sp>
    </p:spTree>
    <p:extLst>
      <p:ext uri="{BB962C8B-B14F-4D97-AF65-F5344CB8AC3E}">
        <p14:creationId xmlns:p14="http://schemas.microsoft.com/office/powerpoint/2010/main" val="396947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3DC72A-A208-4B22-B049-D79275F1CF16}" type="slidenum">
              <a:rPr lang="en-AU" smtClean="0"/>
              <a:pPr/>
              <a:t>14</a:t>
            </a:fld>
            <a:endParaRPr lang="en-AU"/>
          </a:p>
        </p:txBody>
      </p:sp>
    </p:spTree>
    <p:extLst>
      <p:ext uri="{BB962C8B-B14F-4D97-AF65-F5344CB8AC3E}">
        <p14:creationId xmlns:p14="http://schemas.microsoft.com/office/powerpoint/2010/main" val="107388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15</a:t>
            </a:fld>
            <a:endParaRPr lang="en-AU"/>
          </a:p>
        </p:txBody>
      </p:sp>
    </p:spTree>
    <p:extLst>
      <p:ext uri="{BB962C8B-B14F-4D97-AF65-F5344CB8AC3E}">
        <p14:creationId xmlns:p14="http://schemas.microsoft.com/office/powerpoint/2010/main" val="6140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C51253D-F1AF-4370-971C-30B16A7FA24D}" type="slidenum">
              <a:rPr lang="en-AU" smtClean="0"/>
              <a:pPr/>
              <a:t>2</a:t>
            </a:fld>
            <a:endParaRPr lang="en-AU"/>
          </a:p>
        </p:txBody>
      </p:sp>
    </p:spTree>
    <p:extLst>
      <p:ext uri="{BB962C8B-B14F-4D97-AF65-F5344CB8AC3E}">
        <p14:creationId xmlns:p14="http://schemas.microsoft.com/office/powerpoint/2010/main" val="121301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a good stepping stone to full PBL. Fermi problems are short and self contained, but there is no reason they couldn't be expanded to require students to go away, learn something (which could be some particular physics or mathematics so long as it is relevant to the problem), and bring it back to be considered by the group</a:t>
            </a:r>
          </a:p>
        </p:txBody>
      </p:sp>
      <p:sp>
        <p:nvSpPr>
          <p:cNvPr id="4" name="Slide Number Placeholder 3"/>
          <p:cNvSpPr>
            <a:spLocks noGrp="1"/>
          </p:cNvSpPr>
          <p:nvPr>
            <p:ph type="sldNum" sz="quarter" idx="10"/>
          </p:nvPr>
        </p:nvSpPr>
        <p:spPr/>
        <p:txBody>
          <a:bodyPr/>
          <a:lstStyle/>
          <a:p>
            <a:fld id="{51B323DF-CFD5-4F6A-ABA6-D61E4C1D9632}" type="slidenum">
              <a:rPr lang="en-AU" smtClean="0"/>
              <a:pPr/>
              <a:t>4</a:t>
            </a:fld>
            <a:endParaRPr lang="en-AU"/>
          </a:p>
        </p:txBody>
      </p:sp>
    </p:spTree>
    <p:extLst>
      <p:ext uri="{BB962C8B-B14F-4D97-AF65-F5344CB8AC3E}">
        <p14:creationId xmlns:p14="http://schemas.microsoft.com/office/powerpoint/2010/main" val="87795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AU" sz="1200" i="1" dirty="0">
                <a:solidFill>
                  <a:srgbClr val="002060"/>
                </a:solidFill>
                <a:latin typeface="Arial" panose="020B0604020202020204" pitchFamily="34" charset="0"/>
                <a:cs typeface="Arial" panose="020B0604020202020204" pitchFamily="34" charset="0"/>
              </a:rPr>
              <a:t>‘The essence of a Fermi problem is that a well-informed person can solve it (approximately) by a series of estimates.’</a:t>
            </a:r>
          </a:p>
          <a:p>
            <a:pPr marL="0" marR="0" lvl="0" indent="0" algn="l" defTabSz="914355" rtl="0" eaLnBrk="1" fontAlgn="auto" latinLnBrk="0" hangingPunct="1">
              <a:lnSpc>
                <a:spcPct val="100000"/>
              </a:lnSpc>
              <a:spcBef>
                <a:spcPts val="0"/>
              </a:spcBef>
              <a:spcAft>
                <a:spcPts val="0"/>
              </a:spcAft>
              <a:buClrTx/>
              <a:buSzTx/>
              <a:buFontTx/>
              <a:buNone/>
              <a:tabLst/>
              <a:defRPr/>
            </a:pPr>
            <a:endParaRPr lang="en-AU" sz="1200" i="1" dirty="0">
              <a:solidFill>
                <a:srgbClr val="002060"/>
              </a:solidFill>
              <a:latin typeface="Arial" panose="020B0604020202020204" pitchFamily="34" charset="0"/>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en-AU" dirty="0">
                <a:solidFill>
                  <a:srgbClr val="002060"/>
                </a:solidFill>
                <a:latin typeface="Arial" panose="020B0604020202020204" pitchFamily="34" charset="0"/>
                <a:cs typeface="Arial" panose="020B0604020202020204" pitchFamily="34" charset="0"/>
              </a:rPr>
              <a:t>Ross and Ross (1986) Fermi problems or how to make the most of what you already know. </a:t>
            </a:r>
            <a:r>
              <a:rPr lang="en-AU" i="1" dirty="0">
                <a:solidFill>
                  <a:srgbClr val="002060"/>
                </a:solidFill>
                <a:latin typeface="Arial" panose="020B0604020202020204" pitchFamily="34" charset="0"/>
                <a:cs typeface="Arial" panose="020B0604020202020204" pitchFamily="34" charset="0"/>
              </a:rPr>
              <a:t>Estimation and mental computation </a:t>
            </a:r>
            <a:r>
              <a:rPr lang="en-AU" dirty="0" err="1">
                <a:solidFill>
                  <a:srgbClr val="002060"/>
                </a:solidFill>
                <a:latin typeface="Arial" panose="020B0604020202020204" pitchFamily="34" charset="0"/>
                <a:cs typeface="Arial" panose="020B0604020202020204" pitchFamily="34" charset="0"/>
              </a:rPr>
              <a:t>Shoen</a:t>
            </a:r>
            <a:r>
              <a:rPr lang="en-AU" dirty="0">
                <a:solidFill>
                  <a:srgbClr val="002060"/>
                </a:solidFill>
                <a:latin typeface="Arial" panose="020B0604020202020204" pitchFamily="34" charset="0"/>
                <a:cs typeface="Arial" panose="020B0604020202020204" pitchFamily="34" charset="0"/>
              </a:rPr>
              <a:t> and </a:t>
            </a:r>
            <a:r>
              <a:rPr lang="en-AU" dirty="0" err="1">
                <a:solidFill>
                  <a:srgbClr val="002060"/>
                </a:solidFill>
                <a:latin typeface="Arial" panose="020B0604020202020204" pitchFamily="34" charset="0"/>
                <a:cs typeface="Arial" panose="020B0604020202020204" pitchFamily="34" charset="0"/>
              </a:rPr>
              <a:t>Zweng</a:t>
            </a:r>
            <a:r>
              <a:rPr lang="en-AU" dirty="0">
                <a:solidFill>
                  <a:srgbClr val="002060"/>
                </a:solidFill>
                <a:latin typeface="Arial" panose="020B0604020202020204" pitchFamily="34" charset="0"/>
                <a:cs typeface="Arial" panose="020B0604020202020204" pitchFamily="34" charset="0"/>
              </a:rPr>
              <a:t> (</a:t>
            </a:r>
            <a:r>
              <a:rPr lang="en-AU" dirty="0" err="1">
                <a:solidFill>
                  <a:srgbClr val="002060"/>
                </a:solidFill>
                <a:latin typeface="Arial" panose="020B0604020202020204" pitchFamily="34" charset="0"/>
                <a:cs typeface="Arial" panose="020B0604020202020204" pitchFamily="34" charset="0"/>
              </a:rPr>
              <a:t>Eds</a:t>
            </a:r>
            <a:r>
              <a:rPr lang="en-AU" dirty="0">
                <a:solidFill>
                  <a:srgbClr val="002060"/>
                </a:solidFill>
                <a:latin typeface="Arial" panose="020B0604020202020204" pitchFamily="34" charset="0"/>
                <a:cs typeface="Arial" panose="020B0604020202020204" pitchFamily="34" charset="0"/>
              </a:rPr>
              <a:t>). Reston VA: National Council of Teachers of Mathematics</a:t>
            </a:r>
            <a:endParaRPr lang="en-GB"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5</a:t>
            </a:fld>
            <a:endParaRPr lang="en-AU"/>
          </a:p>
        </p:txBody>
      </p:sp>
    </p:spTree>
    <p:extLst>
      <p:ext uri="{BB962C8B-B14F-4D97-AF65-F5344CB8AC3E}">
        <p14:creationId xmlns:p14="http://schemas.microsoft.com/office/powerpoint/2010/main" val="6964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a:t>
            </a:r>
            <a:r>
              <a:rPr lang="en-US" dirty="0" err="1"/>
              <a:t>i</a:t>
            </a:r>
            <a:r>
              <a:rPr lang="en-US" dirty="0"/>
              <a:t>) can be attempted by anyone, but part 2) requires some physics knowledge (Archimedes principle), so this problem would be best done some time after the principle has been introduced to students (say through a lecture or online learning module).</a:t>
            </a:r>
          </a:p>
        </p:txBody>
      </p:sp>
      <p:sp>
        <p:nvSpPr>
          <p:cNvPr id="4" name="Slide Number Placeholder 3"/>
          <p:cNvSpPr>
            <a:spLocks noGrp="1"/>
          </p:cNvSpPr>
          <p:nvPr>
            <p:ph type="sldNum" sz="quarter" idx="10"/>
          </p:nvPr>
        </p:nvSpPr>
        <p:spPr/>
        <p:txBody>
          <a:bodyPr/>
          <a:lstStyle/>
          <a:p>
            <a:fld id="{51B323DF-CFD5-4F6A-ABA6-D61E4C1D9632}" type="slidenum">
              <a:rPr lang="en-AU" smtClean="0"/>
              <a:pPr/>
              <a:t>6</a:t>
            </a:fld>
            <a:endParaRPr lang="en-AU"/>
          </a:p>
        </p:txBody>
      </p:sp>
    </p:spTree>
    <p:extLst>
      <p:ext uri="{BB962C8B-B14F-4D97-AF65-F5344CB8AC3E}">
        <p14:creationId xmlns:p14="http://schemas.microsoft.com/office/powerpoint/2010/main" val="44410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3DC72A-A208-4B22-B049-D79275F1CF16}" type="slidenum">
              <a:rPr lang="en-AU" smtClean="0"/>
              <a:pPr/>
              <a:t>7</a:t>
            </a:fld>
            <a:endParaRPr lang="en-AU"/>
          </a:p>
        </p:txBody>
      </p:sp>
    </p:spTree>
    <p:extLst>
      <p:ext uri="{BB962C8B-B14F-4D97-AF65-F5344CB8AC3E}">
        <p14:creationId xmlns:p14="http://schemas.microsoft.com/office/powerpoint/2010/main" val="295814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 first course on heat and temperature would consider heat flow mechanisms. So (ideally) prior to the problem solving session, heat flow due to conduction would have been studied by the students (though they would </a:t>
            </a:r>
            <a:r>
              <a:rPr lang="en-AU" i="1" dirty="0"/>
              <a:t>not</a:t>
            </a:r>
            <a:r>
              <a:rPr lang="en-AU" dirty="0"/>
              <a:t> be pointed directly to this equation during the problem solving session).</a:t>
            </a:r>
          </a:p>
        </p:txBody>
      </p:sp>
      <p:sp>
        <p:nvSpPr>
          <p:cNvPr id="4" name="Slide Number Placeholder 3"/>
          <p:cNvSpPr>
            <a:spLocks noGrp="1"/>
          </p:cNvSpPr>
          <p:nvPr>
            <p:ph type="sldNum" sz="quarter" idx="10"/>
          </p:nvPr>
        </p:nvSpPr>
        <p:spPr/>
        <p:txBody>
          <a:bodyPr/>
          <a:lstStyle/>
          <a:p>
            <a:fld id="{8C3DC72A-A208-4B22-B049-D79275F1CF16}" type="slidenum">
              <a:rPr lang="en-AU" smtClean="0"/>
              <a:pPr/>
              <a:t>8</a:t>
            </a:fld>
            <a:endParaRPr lang="en-AU"/>
          </a:p>
        </p:txBody>
      </p:sp>
    </p:spTree>
    <p:extLst>
      <p:ext uri="{BB962C8B-B14F-4D97-AF65-F5344CB8AC3E}">
        <p14:creationId xmlns:p14="http://schemas.microsoft.com/office/powerpoint/2010/main" val="410764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9</a:t>
            </a:fld>
            <a:endParaRPr lang="en-AU"/>
          </a:p>
        </p:txBody>
      </p:sp>
    </p:spTree>
    <p:extLst>
      <p:ext uri="{BB962C8B-B14F-4D97-AF65-F5344CB8AC3E}">
        <p14:creationId xmlns:p14="http://schemas.microsoft.com/office/powerpoint/2010/main" val="200030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B323DF-CFD5-4F6A-ABA6-D61E4C1D9632}" type="slidenum">
              <a:rPr lang="en-AU" smtClean="0"/>
              <a:pPr/>
              <a:t>10</a:t>
            </a:fld>
            <a:endParaRPr lang="en-AU"/>
          </a:p>
        </p:txBody>
      </p:sp>
    </p:spTree>
    <p:extLst>
      <p:ext uri="{BB962C8B-B14F-4D97-AF65-F5344CB8AC3E}">
        <p14:creationId xmlns:p14="http://schemas.microsoft.com/office/powerpoint/2010/main" val="178829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10" indent="0" algn="ctr">
              <a:buNone/>
              <a:defRPr>
                <a:solidFill>
                  <a:schemeClr val="tx1">
                    <a:tint val="75000"/>
                  </a:schemeClr>
                </a:solidFill>
              </a:defRPr>
            </a:lvl5pPr>
            <a:lvl6pPr marL="2285887"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DE1F868-250E-49A3-B4C8-97797626BE49}" type="datetime1">
              <a:rPr lang="en-AU" smtClean="0"/>
              <a:pPr/>
              <a:t>10/02/2017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371735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B0B0F0C-3949-4474-BA02-FC13B3E30777}" type="datetime1">
              <a:rPr lang="en-AU" smtClean="0"/>
              <a:pPr/>
              <a:t>10/02/2017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345176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F199D5-54BC-4C0F-8B0D-14D4F48B71EE}" type="datetime1">
              <a:rPr lang="en-AU" smtClean="0"/>
              <a:pPr/>
              <a:t>10/02/2017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92667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80"/>
            <a:ext cx="7773126" cy="1470289"/>
          </a:xfrm>
        </p:spPr>
        <p:txBody>
          <a:bodyPr/>
          <a:lstStyle/>
          <a:p>
            <a:r>
              <a:rPr lang="en-US"/>
              <a:t>Click to edit Master title style</a:t>
            </a:r>
            <a:endParaRPr lang="en-AU"/>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455" indent="0" algn="ctr">
              <a:buNone/>
              <a:defRPr/>
            </a:lvl2pPr>
            <a:lvl3pPr marL="642910" indent="0" algn="ctr">
              <a:buNone/>
              <a:defRPr/>
            </a:lvl3pPr>
            <a:lvl4pPr marL="964365" indent="0" algn="ctr">
              <a:buNone/>
              <a:defRPr/>
            </a:lvl4pPr>
            <a:lvl5pPr marL="1285820" indent="0" algn="ctr">
              <a:buNone/>
              <a:defRPr/>
            </a:lvl5pPr>
            <a:lvl6pPr marL="1607276" indent="0" algn="ctr">
              <a:buNone/>
              <a:defRPr/>
            </a:lvl6pPr>
            <a:lvl7pPr marL="1928732" indent="0" algn="ctr">
              <a:buNone/>
              <a:defRPr/>
            </a:lvl7pPr>
            <a:lvl8pPr marL="2250187" indent="0" algn="ctr">
              <a:buNone/>
              <a:defRPr/>
            </a:lvl8pPr>
            <a:lvl9pPr marL="257164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85118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453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0" y="4406405"/>
            <a:ext cx="7772009" cy="1363115"/>
          </a:xfrm>
        </p:spPr>
        <p:txBody>
          <a:bodyPr anchor="t"/>
          <a:lstStyle>
            <a:lvl1pPr algn="l">
              <a:defRPr sz="2813" b="1" cap="all"/>
            </a:lvl1pPr>
          </a:lstStyle>
          <a:p>
            <a:r>
              <a:rPr lang="en-US"/>
              <a:t>Click to edit Master title style</a:t>
            </a:r>
            <a:endParaRPr lang="en-AU"/>
          </a:p>
        </p:txBody>
      </p:sp>
      <p:sp>
        <p:nvSpPr>
          <p:cNvPr id="3" name="Text Placeholder 2"/>
          <p:cNvSpPr>
            <a:spLocks noGrp="1"/>
          </p:cNvSpPr>
          <p:nvPr>
            <p:ph type="body" idx="1"/>
          </p:nvPr>
        </p:nvSpPr>
        <p:spPr>
          <a:xfrm>
            <a:off x="722280" y="2907086"/>
            <a:ext cx="7772009" cy="1499316"/>
          </a:xfrm>
        </p:spPr>
        <p:txBody>
          <a:bodyPr anchor="b"/>
          <a:lstStyle>
            <a:lvl1pPr marL="0" indent="0">
              <a:buNone/>
              <a:defRPr sz="1406"/>
            </a:lvl1pPr>
            <a:lvl2pPr marL="321455" indent="0">
              <a:buNone/>
              <a:defRPr sz="1266"/>
            </a:lvl2pPr>
            <a:lvl3pPr marL="642910" indent="0">
              <a:buNone/>
              <a:defRPr sz="1125"/>
            </a:lvl3pPr>
            <a:lvl4pPr marL="964365" indent="0">
              <a:buNone/>
              <a:defRPr sz="984"/>
            </a:lvl4pPr>
            <a:lvl5pPr marL="1285820" indent="0">
              <a:buNone/>
              <a:defRPr sz="984"/>
            </a:lvl5pPr>
            <a:lvl6pPr marL="1607276" indent="0">
              <a:buNone/>
              <a:defRPr sz="984"/>
            </a:lvl6pPr>
            <a:lvl7pPr marL="1928732" indent="0">
              <a:buNone/>
              <a:defRPr sz="984"/>
            </a:lvl7pPr>
            <a:lvl8pPr marL="2250187" indent="0">
              <a:buNone/>
              <a:defRPr sz="984"/>
            </a:lvl8pPr>
            <a:lvl9pPr marL="2571640" indent="0">
              <a:buNone/>
              <a:defRPr sz="984"/>
            </a:lvl9pPr>
          </a:lstStyle>
          <a:p>
            <a:pPr lvl="0"/>
            <a:r>
              <a:rPr lang="en-US"/>
              <a:t>Click to edit Master text styles</a:t>
            </a:r>
          </a:p>
        </p:txBody>
      </p:sp>
    </p:spTree>
    <p:extLst>
      <p:ext uri="{BB962C8B-B14F-4D97-AF65-F5344CB8AC3E}">
        <p14:creationId xmlns:p14="http://schemas.microsoft.com/office/powerpoint/2010/main" val="225815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51826" y="3456355"/>
            <a:ext cx="4361569" cy="4524739"/>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0563" y="3456355"/>
            <a:ext cx="4362685" cy="4524739"/>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72821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4633"/>
            <a:ext cx="8228595" cy="1143186"/>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706" y="1535040"/>
            <a:ext cx="4040061" cy="639693"/>
          </a:xfrm>
        </p:spPr>
        <p:txBody>
          <a:bodyPr anchor="b"/>
          <a:lstStyle>
            <a:lvl1pPr marL="0" indent="0">
              <a:buNone/>
              <a:defRPr sz="1688" b="1"/>
            </a:lvl1pPr>
            <a:lvl2pPr marL="321455" indent="0">
              <a:buNone/>
              <a:defRPr sz="1406" b="1"/>
            </a:lvl2pPr>
            <a:lvl3pPr marL="642910" indent="0">
              <a:buNone/>
              <a:defRPr sz="1266" b="1"/>
            </a:lvl3pPr>
            <a:lvl4pPr marL="964365" indent="0">
              <a:buNone/>
              <a:defRPr sz="1125" b="1"/>
            </a:lvl4pPr>
            <a:lvl5pPr marL="1285820" indent="0">
              <a:buNone/>
              <a:defRPr sz="1125" b="1"/>
            </a:lvl5pPr>
            <a:lvl6pPr marL="1607276" indent="0">
              <a:buNone/>
              <a:defRPr sz="1125" b="1"/>
            </a:lvl6pPr>
            <a:lvl7pPr marL="1928732" indent="0">
              <a:buNone/>
              <a:defRPr sz="1125" b="1"/>
            </a:lvl7pPr>
            <a:lvl8pPr marL="2250187" indent="0">
              <a:buNone/>
              <a:defRPr sz="1125" b="1"/>
            </a:lvl8pPr>
            <a:lvl9pPr marL="2571640" indent="0">
              <a:buNone/>
              <a:defRPr sz="1125" b="1"/>
            </a:lvl9pPr>
          </a:lstStyle>
          <a:p>
            <a:pPr lvl="0"/>
            <a:r>
              <a:rPr lang="en-US"/>
              <a:t>Click to edit Master text styles</a:t>
            </a:r>
          </a:p>
        </p:txBody>
      </p:sp>
      <p:sp>
        <p:nvSpPr>
          <p:cNvPr id="4" name="Content Placeholder 3"/>
          <p:cNvSpPr>
            <a:spLocks noGrp="1"/>
          </p:cNvSpPr>
          <p:nvPr>
            <p:ph sz="half" idx="2"/>
          </p:nvPr>
        </p:nvSpPr>
        <p:spPr>
          <a:xfrm>
            <a:off x="457706" y="2174734"/>
            <a:ext cx="4040061" cy="3950914"/>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688" b="1"/>
            </a:lvl1pPr>
            <a:lvl2pPr marL="321455" indent="0">
              <a:buNone/>
              <a:defRPr sz="1406" b="1"/>
            </a:lvl2pPr>
            <a:lvl3pPr marL="642910" indent="0">
              <a:buNone/>
              <a:defRPr sz="1266" b="1"/>
            </a:lvl3pPr>
            <a:lvl4pPr marL="964365" indent="0">
              <a:buNone/>
              <a:defRPr sz="1125" b="1"/>
            </a:lvl4pPr>
            <a:lvl5pPr marL="1285820" indent="0">
              <a:buNone/>
              <a:defRPr sz="1125" b="1"/>
            </a:lvl5pPr>
            <a:lvl6pPr marL="1607276" indent="0">
              <a:buNone/>
              <a:defRPr sz="1125" b="1"/>
            </a:lvl6pPr>
            <a:lvl7pPr marL="1928732" indent="0">
              <a:buNone/>
              <a:defRPr sz="1125" b="1"/>
            </a:lvl7pPr>
            <a:lvl8pPr marL="2250187" indent="0">
              <a:buNone/>
              <a:defRPr sz="1125" b="1"/>
            </a:lvl8pPr>
            <a:lvl9pPr marL="2571640"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308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91481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3517"/>
            <a:ext cx="3007439" cy="1161048"/>
          </a:xfrm>
        </p:spPr>
        <p:txBody>
          <a:bodyPr anchor="b"/>
          <a:lstStyle>
            <a:lvl1pPr algn="l">
              <a:defRPr sz="1406" b="1"/>
            </a:lvl1pPr>
          </a:lstStyle>
          <a:p>
            <a:r>
              <a:rPr lang="en-US"/>
              <a:t>Click to edit Master title style</a:t>
            </a:r>
            <a:endParaRPr lang="en-AU"/>
          </a:p>
        </p:txBody>
      </p:sp>
      <p:sp>
        <p:nvSpPr>
          <p:cNvPr id="3" name="Content Placeholder 2"/>
          <p:cNvSpPr>
            <a:spLocks noGrp="1"/>
          </p:cNvSpPr>
          <p:nvPr>
            <p:ph idx="1"/>
          </p:nvPr>
        </p:nvSpPr>
        <p:spPr>
          <a:xfrm>
            <a:off x="3574545" y="273518"/>
            <a:ext cx="5111754" cy="5852130"/>
          </a:xfrm>
        </p:spPr>
        <p:txBody>
          <a:bodyPr/>
          <a:lstStyle>
            <a:lvl1pPr>
              <a:defRPr sz="2321"/>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706" y="1434565"/>
            <a:ext cx="3007439" cy="4691082"/>
          </a:xfrm>
        </p:spPr>
        <p:txBody>
          <a:bodyPr/>
          <a:lstStyle>
            <a:lvl1pPr marL="0" indent="0">
              <a:buNone/>
              <a:defRPr sz="984"/>
            </a:lvl1pPr>
            <a:lvl2pPr marL="321455" indent="0">
              <a:buNone/>
              <a:defRPr sz="774"/>
            </a:lvl2pPr>
            <a:lvl3pPr marL="642910" indent="0">
              <a:buNone/>
              <a:defRPr sz="703"/>
            </a:lvl3pPr>
            <a:lvl4pPr marL="964365" indent="0">
              <a:buNone/>
              <a:defRPr sz="633"/>
            </a:lvl4pPr>
            <a:lvl5pPr marL="1285820" indent="0">
              <a:buNone/>
              <a:defRPr sz="633"/>
            </a:lvl5pPr>
            <a:lvl6pPr marL="1607276" indent="0">
              <a:buNone/>
              <a:defRPr sz="633"/>
            </a:lvl6pPr>
            <a:lvl7pPr marL="1928732" indent="0">
              <a:buNone/>
              <a:defRPr sz="633"/>
            </a:lvl7pPr>
            <a:lvl8pPr marL="2250187" indent="0">
              <a:buNone/>
              <a:defRPr sz="633"/>
            </a:lvl8pPr>
            <a:lvl9pPr marL="2571640" indent="0">
              <a:buNone/>
              <a:defRPr sz="633"/>
            </a:lvl9pPr>
          </a:lstStyle>
          <a:p>
            <a:pPr lvl="0"/>
            <a:r>
              <a:rPr lang="en-US"/>
              <a:t>Click to edit Master text styles</a:t>
            </a:r>
          </a:p>
        </p:txBody>
      </p:sp>
    </p:spTree>
    <p:extLst>
      <p:ext uri="{BB962C8B-B14F-4D97-AF65-F5344CB8AC3E}">
        <p14:creationId xmlns:p14="http://schemas.microsoft.com/office/powerpoint/2010/main" val="293687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CE44FCE-6277-433D-A38D-6CB48D70C403}" type="datetime1">
              <a:rPr lang="en-AU" smtClean="0"/>
              <a:pPr/>
              <a:t>10/02/2017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144802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491"/>
            <a:ext cx="5486846" cy="567127"/>
          </a:xfrm>
        </p:spPr>
        <p:txBody>
          <a:bodyPr anchor="b"/>
          <a:lstStyle>
            <a:lvl1pPr algn="l">
              <a:defRPr sz="1406" b="1"/>
            </a:lvl1pPr>
          </a:lstStyle>
          <a:p>
            <a:r>
              <a:rPr lang="en-US"/>
              <a:t>Click to edit Master title style</a:t>
            </a:r>
            <a:endParaRPr lang="en-AU"/>
          </a:p>
        </p:txBody>
      </p:sp>
      <p:sp>
        <p:nvSpPr>
          <p:cNvPr id="3" name="Picture Placeholder 2"/>
          <p:cNvSpPr>
            <a:spLocks noGrp="1"/>
          </p:cNvSpPr>
          <p:nvPr>
            <p:ph type="pic" idx="1"/>
          </p:nvPr>
        </p:nvSpPr>
        <p:spPr>
          <a:xfrm>
            <a:off x="1791738" y="612903"/>
            <a:ext cx="5486846" cy="4115023"/>
          </a:xfrm>
        </p:spPr>
        <p:txBody>
          <a:bodyPr/>
          <a:lstStyle>
            <a:lvl1pPr marL="0" indent="0">
              <a:buNone/>
              <a:defRPr sz="2321"/>
            </a:lvl1pPr>
            <a:lvl2pPr marL="321455" indent="0">
              <a:buNone/>
              <a:defRPr sz="1969"/>
            </a:lvl2pPr>
            <a:lvl3pPr marL="642910" indent="0">
              <a:buNone/>
              <a:defRPr sz="1688"/>
            </a:lvl3pPr>
            <a:lvl4pPr marL="964365" indent="0">
              <a:buNone/>
              <a:defRPr sz="1406"/>
            </a:lvl4pPr>
            <a:lvl5pPr marL="1285820" indent="0">
              <a:buNone/>
              <a:defRPr sz="1406"/>
            </a:lvl5pPr>
            <a:lvl6pPr marL="1607276" indent="0">
              <a:buNone/>
              <a:defRPr sz="1406"/>
            </a:lvl6pPr>
            <a:lvl7pPr marL="1928732" indent="0">
              <a:buNone/>
              <a:defRPr sz="1406"/>
            </a:lvl7pPr>
            <a:lvl8pPr marL="2250187" indent="0">
              <a:buNone/>
              <a:defRPr sz="1406"/>
            </a:lvl8pPr>
            <a:lvl9pPr marL="2571640" indent="0">
              <a:buNone/>
              <a:defRPr sz="1406"/>
            </a:lvl9pPr>
          </a:lstStyle>
          <a:p>
            <a:pPr lvl="0"/>
            <a:endParaRPr lang="en-AU" noProof="0"/>
          </a:p>
        </p:txBody>
      </p:sp>
      <p:sp>
        <p:nvSpPr>
          <p:cNvPr id="4" name="Text Placeholder 3"/>
          <p:cNvSpPr>
            <a:spLocks noGrp="1"/>
          </p:cNvSpPr>
          <p:nvPr>
            <p:ph type="body" sz="half" idx="2"/>
          </p:nvPr>
        </p:nvSpPr>
        <p:spPr>
          <a:xfrm>
            <a:off x="1791738" y="5367619"/>
            <a:ext cx="5486846" cy="804919"/>
          </a:xfrm>
        </p:spPr>
        <p:txBody>
          <a:bodyPr/>
          <a:lstStyle>
            <a:lvl1pPr marL="0" indent="0">
              <a:buNone/>
              <a:defRPr sz="984"/>
            </a:lvl1pPr>
            <a:lvl2pPr marL="321455" indent="0">
              <a:buNone/>
              <a:defRPr sz="774"/>
            </a:lvl2pPr>
            <a:lvl3pPr marL="642910" indent="0">
              <a:buNone/>
              <a:defRPr sz="703"/>
            </a:lvl3pPr>
            <a:lvl4pPr marL="964365" indent="0">
              <a:buNone/>
              <a:defRPr sz="633"/>
            </a:lvl4pPr>
            <a:lvl5pPr marL="1285820" indent="0">
              <a:buNone/>
              <a:defRPr sz="633"/>
            </a:lvl5pPr>
            <a:lvl6pPr marL="1607276" indent="0">
              <a:buNone/>
              <a:defRPr sz="633"/>
            </a:lvl6pPr>
            <a:lvl7pPr marL="1928732" indent="0">
              <a:buNone/>
              <a:defRPr sz="633"/>
            </a:lvl7pPr>
            <a:lvl8pPr marL="2250187" indent="0">
              <a:buNone/>
              <a:defRPr sz="633"/>
            </a:lvl8pPr>
            <a:lvl9pPr marL="2571640" indent="0">
              <a:buNone/>
              <a:defRPr sz="633"/>
            </a:lvl9pPr>
          </a:lstStyle>
          <a:p>
            <a:pPr lvl="0"/>
            <a:r>
              <a:rPr lang="en-US"/>
              <a:t>Click to edit Master text styles</a:t>
            </a:r>
          </a:p>
        </p:txBody>
      </p:sp>
    </p:spTree>
    <p:extLst>
      <p:ext uri="{BB962C8B-B14F-4D97-AF65-F5344CB8AC3E}">
        <p14:creationId xmlns:p14="http://schemas.microsoft.com/office/powerpoint/2010/main" val="108189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1284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6227" y="1464707"/>
            <a:ext cx="2207019" cy="651638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51826" y="1464707"/>
            <a:ext cx="6517235" cy="65163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201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10" indent="0">
              <a:buNone/>
              <a:defRPr sz="1400">
                <a:solidFill>
                  <a:schemeClr val="tx1">
                    <a:tint val="75000"/>
                  </a:schemeClr>
                </a:solidFill>
              </a:defRPr>
            </a:lvl5pPr>
            <a:lvl6pPr marL="2285887"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9755F-AEFF-4FEE-99B1-F5BACA7E9AFF}" type="datetime1">
              <a:rPr lang="en-AU" smtClean="0"/>
              <a:pPr/>
              <a:t>10/02/2017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278933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75C2DF2-3AC0-4AA1-9C25-8BA3BC2CBE2E}" type="datetime1">
              <a:rPr lang="en-AU" smtClean="0"/>
              <a:pPr/>
              <a:t>10/02/2017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340065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D1E143C-D0BD-40EC-ADF2-672B56A9C219}" type="datetime1">
              <a:rPr lang="en-AU" smtClean="0"/>
              <a:pPr/>
              <a:t>10/02/2017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250729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71ED7C1-8520-43D9-8639-3DEDA1D85F28}" type="datetime1">
              <a:rPr lang="en-AU" smtClean="0"/>
              <a:pPr/>
              <a:t>10/02/2017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153302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61DD3-5517-4FF8-802E-3BBC93379972}" type="datetime1">
              <a:rPr lang="en-AU" smtClean="0"/>
              <a:pPr/>
              <a:t>10/02/2017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80838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07948-4A3A-4C92-9B53-8C96E9ECB600}" type="datetime1">
              <a:rPr lang="en-AU" smtClean="0"/>
              <a:pPr/>
              <a:t>10/02/2017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344955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5" indent="0">
              <a:buNone/>
              <a:defRPr sz="2400"/>
            </a:lvl3pPr>
            <a:lvl4pPr marL="1371532" indent="0">
              <a:buNone/>
              <a:defRPr sz="2000"/>
            </a:lvl4pPr>
            <a:lvl5pPr marL="1828710" indent="0">
              <a:buNone/>
              <a:defRPr sz="2000"/>
            </a:lvl5pPr>
            <a:lvl6pPr marL="2285887" indent="0">
              <a:buNone/>
              <a:defRPr sz="2000"/>
            </a:lvl6pPr>
            <a:lvl7pPr marL="2743064" indent="0">
              <a:buNone/>
              <a:defRPr sz="2000"/>
            </a:lvl7pPr>
            <a:lvl8pPr marL="3200241" indent="0">
              <a:buNone/>
              <a:defRPr sz="2000"/>
            </a:lvl8pPr>
            <a:lvl9pPr marL="3657418"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4467D-9E87-4A52-AB2A-10C1DBBC6173}" type="datetime1">
              <a:rPr lang="en-AU" smtClean="0"/>
              <a:pPr/>
              <a:t>10/02/2017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5E754F-64F2-466F-B8B8-3B4D44A26AA3}" type="slidenum">
              <a:rPr lang="en-AU" smtClean="0"/>
              <a:pPr/>
              <a:t>‹#›</a:t>
            </a:fld>
            <a:endParaRPr lang="en-AU"/>
          </a:p>
        </p:txBody>
      </p:sp>
    </p:spTree>
    <p:extLst>
      <p:ext uri="{BB962C8B-B14F-4D97-AF65-F5344CB8AC3E}">
        <p14:creationId xmlns:p14="http://schemas.microsoft.com/office/powerpoint/2010/main" val="131268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1" y="6356350"/>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BF823A6F-1377-4200-9B84-D810241C7A92}" type="datetime1">
              <a:rPr lang="en-AU" smtClean="0"/>
              <a:pPr/>
              <a:t>10/02/2017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9B5E754F-64F2-466F-B8B8-3B4D44A26AA3}" type="slidenum">
              <a:rPr lang="en-AU" smtClean="0"/>
              <a:pPr/>
              <a:t>‹#›</a:t>
            </a:fld>
            <a:endParaRPr lang="en-AU"/>
          </a:p>
        </p:txBody>
      </p:sp>
    </p:spTree>
    <p:extLst>
      <p:ext uri="{BB962C8B-B14F-4D97-AF65-F5344CB8AC3E}">
        <p14:creationId xmlns:p14="http://schemas.microsoft.com/office/powerpoint/2010/main" val="3570557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5"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7"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1"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51823" y="1464708"/>
            <a:ext cx="8831423" cy="19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151823" y="3456352"/>
            <a:ext cx="8831423" cy="452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26695453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6329">
          <a:solidFill>
            <a:srgbClr val="FFFFFF"/>
          </a:solidFill>
          <a:latin typeface="+mj-lt"/>
          <a:ea typeface="+mj-ea"/>
          <a:cs typeface="+mj-cs"/>
        </a:defRPr>
      </a:lvl1pPr>
      <a:lvl2pPr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6329">
          <a:solidFill>
            <a:srgbClr val="FFFFFF"/>
          </a:solidFill>
          <a:latin typeface="Arial" charset="0"/>
          <a:ea typeface="ヒラギノ角ゴ ProN W3" pitchFamily="1" charset="-128"/>
        </a:defRPr>
      </a:lvl2pPr>
      <a:lvl3pPr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6329">
          <a:solidFill>
            <a:srgbClr val="FFFFFF"/>
          </a:solidFill>
          <a:latin typeface="Arial" charset="0"/>
          <a:ea typeface="ヒラギノ角ゴ ProN W3" pitchFamily="1" charset="-128"/>
        </a:defRPr>
      </a:lvl3pPr>
      <a:lvl4pPr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6329">
          <a:solidFill>
            <a:srgbClr val="FFFFFF"/>
          </a:solidFill>
          <a:latin typeface="Arial" charset="0"/>
          <a:ea typeface="ヒラギノ角ゴ ProN W3" pitchFamily="1" charset="-128"/>
        </a:defRPr>
      </a:lvl4pPr>
      <a:lvl5pPr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6329">
          <a:solidFill>
            <a:srgbClr val="FFFFFF"/>
          </a:solidFill>
          <a:latin typeface="Arial" charset="0"/>
          <a:ea typeface="ヒラギノ角ゴ ProN W3" pitchFamily="1" charset="-128"/>
        </a:defRPr>
      </a:lvl5pPr>
      <a:lvl6pPr marL="1768004"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6329">
          <a:solidFill>
            <a:srgbClr val="FFFFFF"/>
          </a:solidFill>
          <a:latin typeface="Arial" charset="0"/>
          <a:ea typeface="ヒラギノ角ゴ ProN W3" pitchFamily="1" charset="-128"/>
        </a:defRPr>
      </a:lvl6pPr>
      <a:lvl7pPr marL="2089458"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6329">
          <a:solidFill>
            <a:srgbClr val="FFFFFF"/>
          </a:solidFill>
          <a:latin typeface="Arial" charset="0"/>
          <a:ea typeface="ヒラギノ角ゴ ProN W3" pitchFamily="1" charset="-128"/>
        </a:defRPr>
      </a:lvl7pPr>
      <a:lvl8pPr marL="2410914"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6329">
          <a:solidFill>
            <a:srgbClr val="FFFFFF"/>
          </a:solidFill>
          <a:latin typeface="Arial" charset="0"/>
          <a:ea typeface="ヒラギノ角ゴ ProN W3" pitchFamily="1" charset="-128"/>
        </a:defRPr>
      </a:lvl8pPr>
      <a:lvl9pPr marL="2732369"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6329">
          <a:solidFill>
            <a:srgbClr val="FFFFFF"/>
          </a:solidFill>
          <a:latin typeface="Arial" charset="0"/>
          <a:ea typeface="ヒラギノ角ゴ ProN W3" pitchFamily="1" charset="-128"/>
        </a:defRPr>
      </a:lvl9pPr>
    </p:titleStyle>
    <p:bodyStyle>
      <a:lvl1pPr marL="240011" indent="-240011"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3024">
          <a:solidFill>
            <a:srgbClr val="FFFFFF"/>
          </a:solidFill>
          <a:latin typeface="+mn-lt"/>
          <a:ea typeface="+mn-ea"/>
          <a:cs typeface="+mn-cs"/>
        </a:defRPr>
      </a:lvl1pPr>
      <a:lvl2pPr marL="521326" indent="-199823"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3024">
          <a:solidFill>
            <a:srgbClr val="FFFFFF"/>
          </a:solidFill>
          <a:latin typeface="+mn-lt"/>
          <a:ea typeface="+mn-ea"/>
        </a:defRPr>
      </a:lvl2pPr>
      <a:lvl3pPr marL="802642" indent="-159636"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3024">
          <a:solidFill>
            <a:srgbClr val="FFFFFF"/>
          </a:solidFill>
          <a:latin typeface="+mn-lt"/>
          <a:ea typeface="+mn-ea"/>
        </a:defRPr>
      </a:lvl3pPr>
      <a:lvl4pPr marL="1124145" indent="-159636"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3024">
          <a:solidFill>
            <a:srgbClr val="FFFFFF"/>
          </a:solidFill>
          <a:latin typeface="+mn-lt"/>
          <a:ea typeface="+mn-ea"/>
        </a:defRPr>
      </a:lvl4pPr>
      <a:lvl5pPr marL="1445648" indent="-159636" algn="ctr" defTabSz="314805" rtl="0" eaLnBrk="0" fontAlgn="base" hangingPunct="0">
        <a:lnSpc>
          <a:spcPct val="104000"/>
        </a:lnSpc>
        <a:spcBef>
          <a:spcPct val="0"/>
        </a:spcBef>
        <a:spcAft>
          <a:spcPct val="0"/>
        </a:spcAft>
        <a:buClr>
          <a:srgbClr val="000000"/>
        </a:buClr>
        <a:buSzPct val="100000"/>
        <a:buFont typeface="Times New Roman" panose="02020603050405020304" pitchFamily="18" charset="0"/>
        <a:defRPr sz="3024">
          <a:solidFill>
            <a:srgbClr val="FFFFFF"/>
          </a:solidFill>
          <a:latin typeface="+mn-lt"/>
          <a:ea typeface="+mn-ea"/>
        </a:defRPr>
      </a:lvl5pPr>
      <a:lvl6pPr marL="1768004"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3024">
          <a:solidFill>
            <a:srgbClr val="FFFFFF"/>
          </a:solidFill>
          <a:latin typeface="+mn-lt"/>
          <a:ea typeface="+mn-ea"/>
        </a:defRPr>
      </a:lvl6pPr>
      <a:lvl7pPr marL="2089458"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3024">
          <a:solidFill>
            <a:srgbClr val="FFFFFF"/>
          </a:solidFill>
          <a:latin typeface="+mn-lt"/>
          <a:ea typeface="+mn-ea"/>
        </a:defRPr>
      </a:lvl7pPr>
      <a:lvl8pPr marL="2410914"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3024">
          <a:solidFill>
            <a:srgbClr val="FFFFFF"/>
          </a:solidFill>
          <a:latin typeface="+mn-lt"/>
          <a:ea typeface="+mn-ea"/>
        </a:defRPr>
      </a:lvl8pPr>
      <a:lvl9pPr marL="2732369" indent="-160728" algn="ctr" defTabSz="315875" rtl="0" eaLnBrk="0" fontAlgn="base" hangingPunct="0">
        <a:lnSpc>
          <a:spcPct val="104000"/>
        </a:lnSpc>
        <a:spcBef>
          <a:spcPct val="0"/>
        </a:spcBef>
        <a:spcAft>
          <a:spcPct val="0"/>
        </a:spcAft>
        <a:buClr>
          <a:srgbClr val="000000"/>
        </a:buClr>
        <a:buSzPct val="100000"/>
        <a:buFont typeface="Times New Roman" pitchFamily="18" charset="0"/>
        <a:defRPr sz="3024">
          <a:solidFill>
            <a:srgbClr val="FFFFFF"/>
          </a:solidFill>
          <a:latin typeface="+mn-lt"/>
          <a:ea typeface="+mn-ea"/>
        </a:defRPr>
      </a:lvl9pPr>
    </p:bodyStyle>
    <p:otherStyle>
      <a:defPPr>
        <a:defRPr lang="en-US"/>
      </a:defPPr>
      <a:lvl1pPr marL="0" algn="l" defTabSz="642910" rtl="0" eaLnBrk="1" latinLnBrk="0" hangingPunct="1">
        <a:defRPr sz="1266" kern="1200">
          <a:solidFill>
            <a:schemeClr val="tx1"/>
          </a:solidFill>
          <a:latin typeface="+mn-lt"/>
          <a:ea typeface="+mn-ea"/>
          <a:cs typeface="+mn-cs"/>
        </a:defRPr>
      </a:lvl1pPr>
      <a:lvl2pPr marL="321455" algn="l" defTabSz="642910" rtl="0" eaLnBrk="1" latinLnBrk="0" hangingPunct="1">
        <a:defRPr sz="1266" kern="1200">
          <a:solidFill>
            <a:schemeClr val="tx1"/>
          </a:solidFill>
          <a:latin typeface="+mn-lt"/>
          <a:ea typeface="+mn-ea"/>
          <a:cs typeface="+mn-cs"/>
        </a:defRPr>
      </a:lvl2pPr>
      <a:lvl3pPr marL="642910" algn="l" defTabSz="642910" rtl="0" eaLnBrk="1" latinLnBrk="0" hangingPunct="1">
        <a:defRPr sz="1266" kern="1200">
          <a:solidFill>
            <a:schemeClr val="tx1"/>
          </a:solidFill>
          <a:latin typeface="+mn-lt"/>
          <a:ea typeface="+mn-ea"/>
          <a:cs typeface="+mn-cs"/>
        </a:defRPr>
      </a:lvl3pPr>
      <a:lvl4pPr marL="964365" algn="l" defTabSz="642910" rtl="0" eaLnBrk="1" latinLnBrk="0" hangingPunct="1">
        <a:defRPr sz="1266" kern="1200">
          <a:solidFill>
            <a:schemeClr val="tx1"/>
          </a:solidFill>
          <a:latin typeface="+mn-lt"/>
          <a:ea typeface="+mn-ea"/>
          <a:cs typeface="+mn-cs"/>
        </a:defRPr>
      </a:lvl4pPr>
      <a:lvl5pPr marL="1285820" algn="l" defTabSz="642910" rtl="0" eaLnBrk="1" latinLnBrk="0" hangingPunct="1">
        <a:defRPr sz="1266" kern="1200">
          <a:solidFill>
            <a:schemeClr val="tx1"/>
          </a:solidFill>
          <a:latin typeface="+mn-lt"/>
          <a:ea typeface="+mn-ea"/>
          <a:cs typeface="+mn-cs"/>
        </a:defRPr>
      </a:lvl5pPr>
      <a:lvl6pPr marL="1607276" algn="l" defTabSz="642910" rtl="0" eaLnBrk="1" latinLnBrk="0" hangingPunct="1">
        <a:defRPr sz="1266" kern="1200">
          <a:solidFill>
            <a:schemeClr val="tx1"/>
          </a:solidFill>
          <a:latin typeface="+mn-lt"/>
          <a:ea typeface="+mn-ea"/>
          <a:cs typeface="+mn-cs"/>
        </a:defRPr>
      </a:lvl6pPr>
      <a:lvl7pPr marL="1928732" algn="l" defTabSz="642910" rtl="0" eaLnBrk="1" latinLnBrk="0" hangingPunct="1">
        <a:defRPr sz="1266" kern="1200">
          <a:solidFill>
            <a:schemeClr val="tx1"/>
          </a:solidFill>
          <a:latin typeface="+mn-lt"/>
          <a:ea typeface="+mn-ea"/>
          <a:cs typeface="+mn-cs"/>
        </a:defRPr>
      </a:lvl7pPr>
      <a:lvl8pPr marL="2250187" algn="l" defTabSz="642910" rtl="0" eaLnBrk="1" latinLnBrk="0" hangingPunct="1">
        <a:defRPr sz="1266" kern="1200">
          <a:solidFill>
            <a:schemeClr val="tx1"/>
          </a:solidFill>
          <a:latin typeface="+mn-lt"/>
          <a:ea typeface="+mn-ea"/>
          <a:cs typeface="+mn-cs"/>
        </a:defRPr>
      </a:lvl8pPr>
      <a:lvl9pPr marL="2571640" algn="l" defTabSz="642910"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476027" y="3018609"/>
            <a:ext cx="8358246" cy="864096"/>
          </a:xfrm>
          <a:prstGeom prst="rect">
            <a:avLst/>
          </a:prstGeom>
        </p:spPr>
        <p:txBody>
          <a:bodyPr vert="horz" lIns="91436" tIns="45718" rIns="91436" bIns="45718" rtlCol="0" anchor="ctr">
            <a:noAutofit/>
          </a:bodyPr>
          <a:lstStyle/>
          <a:p>
            <a:pPr lvl="0" algn="ctr">
              <a:spcBef>
                <a:spcPct val="0"/>
              </a:spcBef>
              <a:defRPr/>
            </a:pPr>
            <a:r>
              <a:rPr lang="en-AU" sz="4000" b="1" i="1" dirty="0">
                <a:solidFill>
                  <a:srgbClr val="002060"/>
                </a:solidFill>
              </a:rPr>
              <a:t>Fermi problems stimulate </a:t>
            </a:r>
          </a:p>
          <a:p>
            <a:pPr lvl="0" algn="ctr">
              <a:spcBef>
                <a:spcPct val="0"/>
              </a:spcBef>
              <a:defRPr/>
            </a:pPr>
            <a:r>
              <a:rPr lang="en-AU" sz="4000" b="1" i="1" dirty="0">
                <a:solidFill>
                  <a:srgbClr val="002060"/>
                </a:solidFill>
              </a:rPr>
              <a:t>knowledge integration</a:t>
            </a:r>
            <a:endParaRPr lang="en-AU" sz="4000" b="1" dirty="0">
              <a:solidFill>
                <a:srgbClr val="002060"/>
              </a:solidFill>
              <a:ea typeface="+mj-ea"/>
              <a:cs typeface="+mj-cs"/>
            </a:endParaRPr>
          </a:p>
        </p:txBody>
      </p:sp>
      <p:sp>
        <p:nvSpPr>
          <p:cNvPr id="12" name="Rectangle 2"/>
          <p:cNvSpPr txBox="1">
            <a:spLocks noChangeArrowheads="1"/>
          </p:cNvSpPr>
          <p:nvPr/>
        </p:nvSpPr>
        <p:spPr>
          <a:xfrm>
            <a:off x="374968" y="4437112"/>
            <a:ext cx="8358246" cy="1748124"/>
          </a:xfrm>
          <a:prstGeom prst="rect">
            <a:avLst/>
          </a:prstGeom>
        </p:spPr>
        <p:txBody>
          <a:bodyPr vert="horz" lIns="91436" tIns="45718" rIns="91436" bIns="45718" rtlCol="0" anchor="ctr">
            <a:normAutofit lnSpcReduction="10000"/>
          </a:bodyPr>
          <a:lstStyle/>
          <a:p>
            <a:pPr lvl="0" algn="ctr">
              <a:spcBef>
                <a:spcPct val="0"/>
              </a:spcBef>
              <a:defRPr/>
            </a:pPr>
            <a:endParaRPr lang="en-AU" sz="3900" dirty="0">
              <a:solidFill>
                <a:srgbClr val="002060"/>
              </a:solidFill>
              <a:ea typeface="+mj-ea"/>
              <a:cs typeface="+mj-cs"/>
            </a:endParaRPr>
          </a:p>
          <a:p>
            <a:pPr lvl="0" algn="ctr">
              <a:spcBef>
                <a:spcPct val="0"/>
              </a:spcBef>
              <a:defRPr/>
            </a:pPr>
            <a:r>
              <a:rPr lang="en-AU" sz="3900" dirty="0">
                <a:solidFill>
                  <a:srgbClr val="002060"/>
                </a:solidFill>
                <a:ea typeface="+mj-ea"/>
                <a:cs typeface="+mj-cs"/>
              </a:rPr>
              <a:t>Les Kirkup</a:t>
            </a:r>
            <a:endParaRPr lang="en-AU" sz="3200" dirty="0">
              <a:solidFill>
                <a:srgbClr val="002060"/>
              </a:solidFill>
            </a:endParaRPr>
          </a:p>
          <a:p>
            <a:pPr algn="ctr">
              <a:spcBef>
                <a:spcPct val="0"/>
              </a:spcBef>
              <a:defRPr/>
            </a:pPr>
            <a:r>
              <a:rPr lang="en-AU" sz="3200" dirty="0" err="1">
                <a:solidFill>
                  <a:srgbClr val="002060"/>
                </a:solidFill>
              </a:rPr>
              <a:t>FYi</a:t>
            </a:r>
            <a:r>
              <a:rPr lang="en-AU" sz="3200" dirty="0">
                <a:solidFill>
                  <a:srgbClr val="002060"/>
                </a:solidFill>
              </a:rPr>
              <a:t> Maths, UTS, February 2017</a:t>
            </a:r>
            <a:endParaRPr lang="en-AU" sz="4800" dirty="0">
              <a:ea typeface="+mj-ea"/>
              <a:cs typeface="+mj-cs"/>
            </a:endParaRPr>
          </a:p>
          <a:p>
            <a:pPr lvl="0" algn="ctr">
              <a:spcBef>
                <a:spcPct val="0"/>
              </a:spcBef>
              <a:defRPr/>
            </a:pPr>
            <a:endParaRPr lang="en-AU" sz="4800" dirty="0">
              <a:ea typeface="+mj-ea"/>
              <a:cs typeface="+mj-cs"/>
            </a:endParaRPr>
          </a:p>
        </p:txBody>
      </p:sp>
      <p:sp>
        <p:nvSpPr>
          <p:cNvPr id="2" name="Slide Number Placeholder 1"/>
          <p:cNvSpPr>
            <a:spLocks noGrp="1"/>
          </p:cNvSpPr>
          <p:nvPr>
            <p:ph type="sldNum" sz="quarter" idx="12"/>
          </p:nvPr>
        </p:nvSpPr>
        <p:spPr/>
        <p:txBody>
          <a:bodyPr/>
          <a:lstStyle/>
          <a:p>
            <a:fld id="{9B5E754F-64F2-466F-B8B8-3B4D44A26AA3}" type="slidenum">
              <a:rPr lang="en-AU" smtClean="0"/>
              <a:pPr/>
              <a:t>1</a:t>
            </a:fld>
            <a:endParaRPr lang="en-AU"/>
          </a:p>
        </p:txBody>
      </p:sp>
      <p:sp>
        <p:nvSpPr>
          <p:cNvPr id="8" name="Rectangle 7"/>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38" y="260648"/>
            <a:ext cx="239634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13" y="260648"/>
            <a:ext cx="268283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nrico Fermi. Photo courtesy of the University of Chica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518" y="260648"/>
            <a:ext cx="2458963" cy="188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86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18" y="492261"/>
            <a:ext cx="8586861" cy="5873477"/>
          </a:xfrm>
        </p:spPr>
        <p:txBody>
          <a:bodyPr>
            <a:normAutofit lnSpcReduction="10000"/>
          </a:bodyPr>
          <a:lstStyle/>
          <a:p>
            <a:pPr marL="0" indent="0">
              <a:buNone/>
            </a:pPr>
            <a:endParaRPr lang="en-AU" sz="5100" dirty="0">
              <a:solidFill>
                <a:srgbClr val="002060"/>
              </a:solidFill>
            </a:endParaRPr>
          </a:p>
          <a:p>
            <a:pPr marL="574675" indent="-574675">
              <a:buFont typeface="+mj-lt"/>
              <a:buAutoNum type="arabicPeriod"/>
            </a:pPr>
            <a:r>
              <a:rPr lang="en-AU" sz="3800" dirty="0">
                <a:solidFill>
                  <a:srgbClr val="002060"/>
                </a:solidFill>
              </a:rPr>
              <a:t>How would your students react to this type of activity?</a:t>
            </a:r>
          </a:p>
          <a:p>
            <a:pPr marL="574675" indent="-574675">
              <a:buFont typeface="+mj-lt"/>
              <a:buAutoNum type="arabicPeriod"/>
            </a:pPr>
            <a:r>
              <a:rPr lang="en-US" sz="3800" dirty="0">
                <a:solidFill>
                  <a:srgbClr val="002060"/>
                </a:solidFill>
              </a:rPr>
              <a:t>What skills would students gain through this activity (in addition to those they would gain from solving ‘standard’ or ‘textbook-type’ problems)?  </a:t>
            </a:r>
          </a:p>
          <a:p>
            <a:pPr marL="574675" indent="-574675">
              <a:buFont typeface="+mj-lt"/>
              <a:buAutoNum type="arabicPeriod"/>
            </a:pPr>
            <a:r>
              <a:rPr lang="en-US" sz="3800" dirty="0">
                <a:solidFill>
                  <a:srgbClr val="002060"/>
                </a:solidFill>
              </a:rPr>
              <a:t>How would these skills benefit graduates in the workplace?</a:t>
            </a:r>
          </a:p>
          <a:p>
            <a:pPr marL="0" indent="0">
              <a:buNone/>
            </a:pPr>
            <a:endParaRPr lang="en-AU" sz="5100" dirty="0">
              <a:solidFill>
                <a:srgbClr val="002060"/>
              </a:solidFill>
            </a:endParaRPr>
          </a:p>
          <a:p>
            <a:pPr marL="742913" indent="-742913">
              <a:buFont typeface="+mj-lt"/>
              <a:buAutoNum type="arabicPeriod" startAt="2"/>
            </a:pPr>
            <a:endParaRPr lang="en-AU" sz="3600" b="1" dirty="0">
              <a:solidFill>
                <a:srgbClr val="002060"/>
              </a:solidFill>
            </a:endParaRPr>
          </a:p>
          <a:p>
            <a:pPr marL="0" indent="0">
              <a:buNone/>
            </a:pPr>
            <a:endParaRPr lang="en-AU" sz="4400" dirty="0">
              <a:solidFill>
                <a:srgbClr val="002060"/>
              </a:solidFill>
            </a:endParaRPr>
          </a:p>
        </p:txBody>
      </p:sp>
      <p:sp>
        <p:nvSpPr>
          <p:cNvPr id="4" name="Slide Number Placeholder 3"/>
          <p:cNvSpPr>
            <a:spLocks noGrp="1"/>
          </p:cNvSpPr>
          <p:nvPr>
            <p:ph type="sldNum" sz="quarter" idx="12"/>
          </p:nvPr>
        </p:nvSpPr>
        <p:spPr/>
        <p:txBody>
          <a:bodyPr/>
          <a:lstStyle/>
          <a:p>
            <a:fld id="{9B5E754F-64F2-466F-B8B8-3B4D44A26AA3}" type="slidenum">
              <a:rPr lang="en-AU" smtClean="0"/>
              <a:pPr/>
              <a:t>10</a:t>
            </a:fld>
            <a:endParaRPr lang="en-AU" dirty="0"/>
          </a:p>
        </p:txBody>
      </p:sp>
      <p:sp>
        <p:nvSpPr>
          <p:cNvPr id="5" name="Rectangle 4"/>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sp>
        <p:nvSpPr>
          <p:cNvPr id="6" name="Rectangle 5"/>
          <p:cNvSpPr/>
          <p:nvPr/>
        </p:nvSpPr>
        <p:spPr>
          <a:xfrm>
            <a:off x="341623" y="332656"/>
            <a:ext cx="8424936" cy="707886"/>
          </a:xfrm>
          <a:prstGeom prst="rect">
            <a:avLst/>
          </a:prstGeom>
        </p:spPr>
        <p:txBody>
          <a:bodyPr wrap="square" lIns="91436" tIns="45718" rIns="91436" bIns="45718">
            <a:spAutoFit/>
          </a:bodyPr>
          <a:lstStyle/>
          <a:p>
            <a:pPr algn="ctr"/>
            <a:r>
              <a:rPr lang="en-US" sz="4000" dirty="0">
                <a:solidFill>
                  <a:srgbClr val="002060"/>
                </a:solidFill>
              </a:rPr>
              <a:t>On reflection….</a:t>
            </a:r>
            <a:endParaRPr lang="en-AU" sz="4000" dirty="0">
              <a:solidFill>
                <a:srgbClr val="002060"/>
              </a:solidFill>
            </a:endParaRPr>
          </a:p>
        </p:txBody>
      </p:sp>
    </p:spTree>
    <p:extLst>
      <p:ext uri="{BB962C8B-B14F-4D97-AF65-F5344CB8AC3E}">
        <p14:creationId xmlns:p14="http://schemas.microsoft.com/office/powerpoint/2010/main" val="288038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18" y="492261"/>
            <a:ext cx="8586861" cy="5873477"/>
          </a:xfrm>
        </p:spPr>
        <p:txBody>
          <a:bodyPr>
            <a:normAutofit/>
          </a:bodyPr>
          <a:lstStyle/>
          <a:p>
            <a:pPr marL="0" indent="0">
              <a:buNone/>
            </a:pPr>
            <a:endParaRPr lang="en-AU" sz="5100" dirty="0">
              <a:solidFill>
                <a:srgbClr val="002060"/>
              </a:solidFill>
            </a:endParaRPr>
          </a:p>
          <a:p>
            <a:pPr marL="742950" indent="-742950">
              <a:buFont typeface="+mj-lt"/>
              <a:buAutoNum type="arabicPeriod" startAt="4"/>
            </a:pPr>
            <a:r>
              <a:rPr lang="en-AU" sz="3800" dirty="0">
                <a:solidFill>
                  <a:srgbClr val="002060"/>
                </a:solidFill>
              </a:rPr>
              <a:t>In what ways might you prepare students for this activity?</a:t>
            </a:r>
          </a:p>
          <a:p>
            <a:pPr marL="574675" indent="-574675">
              <a:buFont typeface="+mj-lt"/>
              <a:buAutoNum type="arabicPeriod" startAt="4"/>
            </a:pPr>
            <a:r>
              <a:rPr lang="en-AU" sz="3800" dirty="0">
                <a:solidFill>
                  <a:srgbClr val="002060"/>
                </a:solidFill>
              </a:rPr>
              <a:t>What challenges would you/your tutors face in supporting students doing this activity?</a:t>
            </a:r>
          </a:p>
          <a:p>
            <a:pPr marL="0" indent="0">
              <a:buNone/>
            </a:pPr>
            <a:endParaRPr lang="en-AU" sz="5100" dirty="0">
              <a:solidFill>
                <a:srgbClr val="002060"/>
              </a:solidFill>
            </a:endParaRPr>
          </a:p>
          <a:p>
            <a:pPr marL="742913" indent="-742913">
              <a:buFont typeface="+mj-lt"/>
              <a:buAutoNum type="arabicPeriod" startAt="2"/>
            </a:pPr>
            <a:endParaRPr lang="en-AU" sz="3600" b="1" dirty="0">
              <a:solidFill>
                <a:srgbClr val="002060"/>
              </a:solidFill>
            </a:endParaRPr>
          </a:p>
          <a:p>
            <a:pPr marL="0" indent="0">
              <a:buNone/>
            </a:pPr>
            <a:endParaRPr lang="en-AU" sz="4400" dirty="0">
              <a:solidFill>
                <a:srgbClr val="002060"/>
              </a:solidFill>
            </a:endParaRPr>
          </a:p>
        </p:txBody>
      </p:sp>
      <p:sp>
        <p:nvSpPr>
          <p:cNvPr id="4" name="Slide Number Placeholder 3"/>
          <p:cNvSpPr>
            <a:spLocks noGrp="1"/>
          </p:cNvSpPr>
          <p:nvPr>
            <p:ph type="sldNum" sz="quarter" idx="12"/>
          </p:nvPr>
        </p:nvSpPr>
        <p:spPr/>
        <p:txBody>
          <a:bodyPr/>
          <a:lstStyle/>
          <a:p>
            <a:fld id="{9B5E754F-64F2-466F-B8B8-3B4D44A26AA3}" type="slidenum">
              <a:rPr lang="en-AU" smtClean="0"/>
              <a:pPr/>
              <a:t>11</a:t>
            </a:fld>
            <a:endParaRPr lang="en-AU" dirty="0"/>
          </a:p>
        </p:txBody>
      </p:sp>
      <p:sp>
        <p:nvSpPr>
          <p:cNvPr id="5" name="Rectangle 4"/>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sp>
        <p:nvSpPr>
          <p:cNvPr id="6" name="Rectangle 5"/>
          <p:cNvSpPr/>
          <p:nvPr/>
        </p:nvSpPr>
        <p:spPr>
          <a:xfrm>
            <a:off x="341623" y="332656"/>
            <a:ext cx="8424936" cy="707886"/>
          </a:xfrm>
          <a:prstGeom prst="rect">
            <a:avLst/>
          </a:prstGeom>
        </p:spPr>
        <p:txBody>
          <a:bodyPr wrap="square" lIns="91436" tIns="45718" rIns="91436" bIns="45718">
            <a:spAutoFit/>
          </a:bodyPr>
          <a:lstStyle/>
          <a:p>
            <a:pPr algn="ctr"/>
            <a:r>
              <a:rPr lang="en-US" sz="4000" dirty="0">
                <a:solidFill>
                  <a:srgbClr val="002060"/>
                </a:solidFill>
              </a:rPr>
              <a:t>On reflection….</a:t>
            </a:r>
            <a:endParaRPr lang="en-AU" sz="4000" dirty="0">
              <a:solidFill>
                <a:srgbClr val="002060"/>
              </a:solidFill>
            </a:endParaRPr>
          </a:p>
        </p:txBody>
      </p:sp>
    </p:spTree>
    <p:extLst>
      <p:ext uri="{BB962C8B-B14F-4D97-AF65-F5344CB8AC3E}">
        <p14:creationId xmlns:p14="http://schemas.microsoft.com/office/powerpoint/2010/main" val="11994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727" y="842947"/>
            <a:ext cx="8568952" cy="5878528"/>
          </a:xfrm>
          <a:prstGeom prst="rect">
            <a:avLst/>
          </a:prstGeom>
        </p:spPr>
        <p:txBody>
          <a:bodyPr wrap="square" lIns="91436" tIns="45718" rIns="91436" bIns="45718">
            <a:spAutoFit/>
          </a:bodyPr>
          <a:lstStyle/>
          <a:p>
            <a:pPr lvl="1" algn="ctr"/>
            <a:r>
              <a:rPr lang="en-AU" sz="4000" b="1" dirty="0">
                <a:solidFill>
                  <a:srgbClr val="002060"/>
                </a:solidFill>
              </a:rPr>
              <a:t>Fermi Problems:</a:t>
            </a:r>
          </a:p>
          <a:p>
            <a:pPr lvl="1" algn="ctr"/>
            <a:endParaRPr lang="en-AU" sz="2800" dirty="0">
              <a:solidFill>
                <a:srgbClr val="002060"/>
              </a:solidFill>
            </a:endParaRPr>
          </a:p>
          <a:p>
            <a:pPr marL="342883" indent="-342883">
              <a:buFont typeface="Arial" pitchFamily="34" charset="0"/>
              <a:buChar char="•"/>
            </a:pPr>
            <a:r>
              <a:rPr lang="en-AU" sz="2800" dirty="0">
                <a:solidFill>
                  <a:srgbClr val="002060"/>
                </a:solidFill>
              </a:rPr>
              <a:t>are more engaging if situated within contexts students can relate to, and with clear links to their major area of study</a:t>
            </a:r>
          </a:p>
          <a:p>
            <a:pPr marL="342883" indent="-342883">
              <a:buFont typeface="Arial" pitchFamily="34" charset="0"/>
              <a:buChar char="•"/>
            </a:pPr>
            <a:r>
              <a:rPr lang="en-AU" sz="2800" dirty="0">
                <a:solidFill>
                  <a:srgbClr val="002060"/>
                </a:solidFill>
              </a:rPr>
              <a:t>need scaffolding, (but the challenge should grow as a student’s self-confidence grows)</a:t>
            </a:r>
          </a:p>
          <a:p>
            <a:pPr marL="342883" indent="-342883">
              <a:buFont typeface="Arial" pitchFamily="34" charset="0"/>
              <a:buChar char="•"/>
            </a:pPr>
            <a:r>
              <a:rPr lang="en-AU" sz="2800" dirty="0">
                <a:solidFill>
                  <a:srgbClr val="002060"/>
                </a:solidFill>
              </a:rPr>
              <a:t>should require students to integrate disciplinary knowledge with what they know already or are currently learning.</a:t>
            </a:r>
          </a:p>
          <a:p>
            <a:pPr marL="342883" indent="-342883">
              <a:buFont typeface="Arial" pitchFamily="34" charset="0"/>
              <a:buChar char="•"/>
            </a:pPr>
            <a:r>
              <a:rPr lang="en-AU" sz="2800" dirty="0">
                <a:solidFill>
                  <a:srgbClr val="002060"/>
                </a:solidFill>
              </a:rPr>
              <a:t>should require students to: collaborate; defend their methods and assumptions, and; communicate these to others</a:t>
            </a:r>
          </a:p>
        </p:txBody>
      </p:sp>
      <p:sp>
        <p:nvSpPr>
          <p:cNvPr id="3" name="Slide Number Placeholder 2"/>
          <p:cNvSpPr>
            <a:spLocks noGrp="1"/>
          </p:cNvSpPr>
          <p:nvPr>
            <p:ph type="sldNum" sz="quarter" idx="12"/>
          </p:nvPr>
        </p:nvSpPr>
        <p:spPr/>
        <p:txBody>
          <a:bodyPr/>
          <a:lstStyle/>
          <a:p>
            <a:fld id="{9B5E754F-64F2-466F-B8B8-3B4D44A26AA3}" type="slidenum">
              <a:rPr lang="en-AU" smtClean="0"/>
              <a:pPr/>
              <a:t>12</a:t>
            </a:fld>
            <a:endParaRPr lang="en-AU"/>
          </a:p>
        </p:txBody>
      </p:sp>
      <p:sp>
        <p:nvSpPr>
          <p:cNvPr id="4" name="Rectangle 3"/>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pic>
        <p:nvPicPr>
          <p:cNvPr id="6" name="il_fi" descr="http://www.biography.com/imported/images/Biography/Images/Profiles/F/Enrico-Fermi-9293405-1-4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713552"/>
            <a:ext cx="1080120" cy="1144646"/>
          </a:xfrm>
          <a:prstGeom prst="rect">
            <a:avLst/>
          </a:prstGeom>
          <a:noFill/>
          <a:ln>
            <a:noFill/>
          </a:ln>
        </p:spPr>
      </p:pic>
    </p:spTree>
    <p:extLst>
      <p:ext uri="{BB962C8B-B14F-4D97-AF65-F5344CB8AC3E}">
        <p14:creationId xmlns:p14="http://schemas.microsoft.com/office/powerpoint/2010/main" val="41701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683839"/>
            <a:ext cx="4032448" cy="1015663"/>
          </a:xfrm>
          <a:prstGeom prst="rect">
            <a:avLst/>
          </a:prstGeom>
        </p:spPr>
        <p:txBody>
          <a:bodyPr wrap="square" lIns="91436" tIns="45718" rIns="91436" bIns="45718">
            <a:spAutoFit/>
          </a:bodyPr>
          <a:lstStyle/>
          <a:p>
            <a:pPr lvl="1"/>
            <a:r>
              <a:rPr lang="en-AU" sz="4000" b="1" dirty="0">
                <a:solidFill>
                  <a:srgbClr val="002060"/>
                </a:solidFill>
              </a:rPr>
              <a:t>Thank you</a:t>
            </a:r>
          </a:p>
          <a:p>
            <a:endParaRPr lang="en-AU" sz="2000" dirty="0">
              <a:solidFill>
                <a:srgbClr val="002060"/>
              </a:solidFill>
            </a:endParaRPr>
          </a:p>
        </p:txBody>
      </p:sp>
      <p:sp>
        <p:nvSpPr>
          <p:cNvPr id="3" name="Slide Number Placeholder 2"/>
          <p:cNvSpPr>
            <a:spLocks noGrp="1"/>
          </p:cNvSpPr>
          <p:nvPr>
            <p:ph type="sldNum" sz="quarter" idx="12"/>
          </p:nvPr>
        </p:nvSpPr>
        <p:spPr/>
        <p:txBody>
          <a:bodyPr/>
          <a:lstStyle/>
          <a:p>
            <a:fld id="{9B5E754F-64F2-466F-B8B8-3B4D44A26AA3}" type="slidenum">
              <a:rPr lang="en-AU" smtClean="0"/>
              <a:pPr/>
              <a:t>13</a:t>
            </a:fld>
            <a:endParaRPr lang="en-AU"/>
          </a:p>
        </p:txBody>
      </p:sp>
      <p:sp>
        <p:nvSpPr>
          <p:cNvPr id="4" name="Rectangle 3"/>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852935"/>
            <a:ext cx="4536504" cy="3102383"/>
          </a:xfrm>
          <a:prstGeom prst="rect">
            <a:avLst/>
          </a:prstGeom>
        </p:spPr>
      </p:pic>
    </p:spTree>
    <p:extLst>
      <p:ext uri="{BB962C8B-B14F-4D97-AF65-F5344CB8AC3E}">
        <p14:creationId xmlns:p14="http://schemas.microsoft.com/office/powerpoint/2010/main" val="352711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623" y="567971"/>
            <a:ext cx="8424936" cy="707886"/>
          </a:xfrm>
          <a:prstGeom prst="rect">
            <a:avLst/>
          </a:prstGeom>
        </p:spPr>
        <p:txBody>
          <a:bodyPr wrap="square" lIns="91436" tIns="45718" rIns="91436" bIns="45718">
            <a:spAutoFit/>
          </a:bodyPr>
          <a:lstStyle/>
          <a:p>
            <a:pPr algn="ctr"/>
            <a:r>
              <a:rPr lang="en-US" sz="4000" dirty="0">
                <a:solidFill>
                  <a:srgbClr val="002060"/>
                </a:solidFill>
              </a:rPr>
              <a:t>Exam question (Autumn 2015)</a:t>
            </a:r>
            <a:endParaRPr lang="en-AU" sz="4000" dirty="0">
              <a:solidFill>
                <a:srgbClr val="002060"/>
              </a:solidFill>
            </a:endParaRPr>
          </a:p>
        </p:txBody>
      </p:sp>
      <p:sp>
        <p:nvSpPr>
          <p:cNvPr id="4" name="Rectangle 3"/>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sp>
        <p:nvSpPr>
          <p:cNvPr id="9" name="Rectangle 8"/>
          <p:cNvSpPr/>
          <p:nvPr/>
        </p:nvSpPr>
        <p:spPr>
          <a:xfrm>
            <a:off x="971600" y="1753042"/>
            <a:ext cx="7416824" cy="4569456"/>
          </a:xfrm>
          <a:prstGeom prst="rect">
            <a:avLst/>
          </a:prstGeom>
        </p:spPr>
        <p:txBody>
          <a:bodyPr wrap="square">
            <a:spAutoFit/>
          </a:bodyPr>
          <a:lstStyle/>
          <a:p>
            <a:pPr>
              <a:lnSpc>
                <a:spcPct val="115000"/>
              </a:lnSpc>
              <a:spcAft>
                <a:spcPts val="1000"/>
              </a:spcAft>
            </a:pPr>
            <a:r>
              <a:rPr lang="en-AU" sz="1400" i="1" dirty="0">
                <a:solidFill>
                  <a:srgbClr val="002060"/>
                </a:solidFill>
                <a:ea typeface="Calibri" panose="020F0502020204030204" pitchFamily="34" charset="0"/>
                <a:cs typeface="Times New Roman" panose="02020603050405020304" pitchFamily="18" charset="0"/>
              </a:rPr>
              <a:t>This is a Fermi Problem type question for which there is no single ‘correct answer’. We are much more interested in your methods than the numerical answer you arrive at</a:t>
            </a:r>
            <a:r>
              <a:rPr lang="en-AU" sz="1400" dirty="0">
                <a:solidFill>
                  <a:srgbClr val="002060"/>
                </a:solidFill>
                <a:ea typeface="Calibri" panose="020F0502020204030204" pitchFamily="34" charset="0"/>
                <a:cs typeface="Times New Roman" panose="02020603050405020304" pitchFamily="18" charset="0"/>
              </a:rPr>
              <a:t>.</a:t>
            </a:r>
            <a:endParaRPr lang="en-US" sz="1400" dirty="0">
              <a:solidFill>
                <a:srgbClr val="002060"/>
              </a:solidFill>
              <a:ea typeface="Calibri" panose="020F0502020204030204" pitchFamily="34" charset="0"/>
              <a:cs typeface="Times New Roman" panose="02020603050405020304" pitchFamily="18" charset="0"/>
            </a:endParaRPr>
          </a:p>
          <a:p>
            <a:pPr>
              <a:lnSpc>
                <a:spcPct val="115000"/>
              </a:lnSpc>
              <a:spcAft>
                <a:spcPts val="1000"/>
              </a:spcAft>
            </a:pPr>
            <a:r>
              <a:rPr lang="en-AU" sz="1400" dirty="0">
                <a:solidFill>
                  <a:srgbClr val="002060"/>
                </a:solidFill>
                <a:ea typeface="Calibri" panose="020F0502020204030204" pitchFamily="34" charset="0"/>
                <a:cs typeface="Times New Roman" panose="02020603050405020304" pitchFamily="18" charset="0"/>
              </a:rPr>
              <a:t>Research done in the School of Mathematics and Physical Sciences at UTS by Professor Geoff Smith and Dr Angus Gentle has shown that radiative cooling that occurs overnight can remove 45 W/m</a:t>
            </a:r>
            <a:r>
              <a:rPr lang="en-AU" sz="1400" baseline="30000" dirty="0">
                <a:solidFill>
                  <a:srgbClr val="002060"/>
                </a:solidFill>
                <a:ea typeface="Calibri" panose="020F0502020204030204" pitchFamily="34" charset="0"/>
                <a:cs typeface="Times New Roman" panose="02020603050405020304" pitchFamily="18" charset="0"/>
              </a:rPr>
              <a:t>2</a:t>
            </a:r>
            <a:r>
              <a:rPr lang="en-AU" sz="1400" dirty="0">
                <a:solidFill>
                  <a:srgbClr val="002060"/>
                </a:solidFill>
                <a:ea typeface="Calibri" panose="020F0502020204030204" pitchFamily="34" charset="0"/>
                <a:cs typeface="Times New Roman" panose="02020603050405020304" pitchFamily="18" charset="0"/>
              </a:rPr>
              <a:t> from water stored in a container.</a:t>
            </a:r>
            <a:endParaRPr lang="en-US" sz="1400" dirty="0">
              <a:solidFill>
                <a:srgbClr val="002060"/>
              </a:solidFill>
              <a:ea typeface="Calibri" panose="020F0502020204030204" pitchFamily="34" charset="0"/>
              <a:cs typeface="Times New Roman" panose="02020603050405020304" pitchFamily="18" charset="0"/>
            </a:endParaRPr>
          </a:p>
          <a:p>
            <a:pPr>
              <a:lnSpc>
                <a:spcPct val="115000"/>
              </a:lnSpc>
              <a:spcAft>
                <a:spcPts val="1000"/>
              </a:spcAft>
            </a:pPr>
            <a:r>
              <a:rPr lang="en-AU" sz="1400" dirty="0">
                <a:solidFill>
                  <a:srgbClr val="002060"/>
                </a:solidFill>
                <a:ea typeface="Calibri" panose="020F0502020204030204" pitchFamily="34" charset="0"/>
                <a:cs typeface="Times New Roman" panose="02020603050405020304" pitchFamily="18" charset="0"/>
              </a:rPr>
              <a:t>Estimate the volume of water that can be cooled by 5 </a:t>
            </a:r>
            <a:r>
              <a:rPr lang="en-AU" sz="1400" dirty="0">
                <a:solidFill>
                  <a:srgbClr val="002060"/>
                </a:solidFill>
                <a:ea typeface="Calibri" panose="020F0502020204030204" pitchFamily="34" charset="0"/>
                <a:cs typeface="Times New Roman" panose="02020603050405020304" pitchFamily="18" charset="0"/>
                <a:sym typeface="Symbol" panose="05050102010706020507" pitchFamily="18" charset="2"/>
              </a:rPr>
              <a:t></a:t>
            </a:r>
            <a:r>
              <a:rPr lang="en-AU" sz="1400" dirty="0">
                <a:solidFill>
                  <a:srgbClr val="002060"/>
                </a:solidFill>
                <a:ea typeface="Calibri" panose="020F0502020204030204" pitchFamily="34" charset="0"/>
                <a:cs typeface="Times New Roman" panose="02020603050405020304" pitchFamily="18" charset="0"/>
              </a:rPr>
              <a:t>C overnight by radiative cooling panels attached to a house roof.</a:t>
            </a:r>
            <a:endParaRPr lang="en-US" sz="1400" dirty="0">
              <a:solidFill>
                <a:srgbClr val="002060"/>
              </a:solidFill>
              <a:ea typeface="Calibri" panose="020F0502020204030204" pitchFamily="34" charset="0"/>
              <a:cs typeface="Times New Roman" panose="02020603050405020304" pitchFamily="18" charset="0"/>
            </a:endParaRPr>
          </a:p>
          <a:p>
            <a:pPr>
              <a:lnSpc>
                <a:spcPct val="115000"/>
              </a:lnSpc>
              <a:spcAft>
                <a:spcPts val="1000"/>
              </a:spcAft>
            </a:pPr>
            <a:r>
              <a:rPr lang="en-AU" sz="1400" dirty="0">
                <a:solidFill>
                  <a:srgbClr val="002060"/>
                </a:solidFill>
                <a:ea typeface="Calibri" panose="020F0502020204030204" pitchFamily="34" charset="0"/>
                <a:cs typeface="Times New Roman" panose="02020603050405020304" pitchFamily="18" charset="0"/>
              </a:rPr>
              <a:t>To assist you to answer this question please consider:</a:t>
            </a:r>
            <a:endParaRPr lang="en-US" sz="1400" dirty="0">
              <a:solidFill>
                <a:srgbClr val="002060"/>
              </a:solidFill>
              <a:ea typeface="Calibri" panose="020F0502020204030204" pitchFamily="34" charset="0"/>
              <a:cs typeface="Times New Roman" panose="02020603050405020304" pitchFamily="18" charset="0"/>
            </a:endParaRPr>
          </a:p>
          <a:p>
            <a:pPr marL="400050" marR="0" lvl="0" indent="-400050">
              <a:lnSpc>
                <a:spcPct val="115000"/>
              </a:lnSpc>
              <a:spcBef>
                <a:spcPts val="0"/>
              </a:spcBef>
              <a:spcAft>
                <a:spcPts val="0"/>
              </a:spcAft>
              <a:buFont typeface="+mj-lt"/>
              <a:buAutoNum type="romanLcPeriod"/>
            </a:pPr>
            <a:r>
              <a:rPr lang="en-AU" sz="1400" dirty="0">
                <a:solidFill>
                  <a:srgbClr val="002060"/>
                </a:solidFill>
                <a:ea typeface="Calibri" panose="020F0502020204030204" pitchFamily="34" charset="0"/>
                <a:cs typeface="Times New Roman" panose="02020603050405020304" pitchFamily="18" charset="0"/>
              </a:rPr>
              <a:t>What physical principles are you going to apply, and/or what information do you need? (2 marks)</a:t>
            </a:r>
            <a:endParaRPr lang="en-US" sz="1400" dirty="0">
              <a:solidFill>
                <a:srgbClr val="002060"/>
              </a:solidFill>
              <a:ea typeface="Calibri" panose="020F0502020204030204" pitchFamily="34" charset="0"/>
              <a:cs typeface="Times New Roman" panose="02020603050405020304" pitchFamily="18" charset="0"/>
            </a:endParaRPr>
          </a:p>
          <a:p>
            <a:pPr marL="400050" marR="0" lvl="0" indent="-400050">
              <a:lnSpc>
                <a:spcPct val="115000"/>
              </a:lnSpc>
              <a:spcBef>
                <a:spcPts val="0"/>
              </a:spcBef>
              <a:spcAft>
                <a:spcPts val="0"/>
              </a:spcAft>
              <a:buFont typeface="+mj-lt"/>
              <a:buAutoNum type="romanLcPeriod"/>
            </a:pPr>
            <a:r>
              <a:rPr lang="en-AU" sz="1400" dirty="0">
                <a:solidFill>
                  <a:srgbClr val="002060"/>
                </a:solidFill>
                <a:ea typeface="Calibri" panose="020F0502020204030204" pitchFamily="34" charset="0"/>
                <a:cs typeface="Times New Roman" panose="02020603050405020304" pitchFamily="18" charset="0"/>
              </a:rPr>
              <a:t>What values or equations do you already know that will help you solve the problem? (2 marks)</a:t>
            </a:r>
            <a:endParaRPr lang="en-US" sz="1400" dirty="0">
              <a:solidFill>
                <a:srgbClr val="002060"/>
              </a:solidFill>
              <a:ea typeface="Calibri" panose="020F0502020204030204" pitchFamily="34" charset="0"/>
              <a:cs typeface="Times New Roman" panose="02020603050405020304" pitchFamily="18" charset="0"/>
            </a:endParaRPr>
          </a:p>
          <a:p>
            <a:pPr marL="400050" marR="0" lvl="0" indent="-400050">
              <a:lnSpc>
                <a:spcPct val="115000"/>
              </a:lnSpc>
              <a:spcBef>
                <a:spcPts val="0"/>
              </a:spcBef>
              <a:spcAft>
                <a:spcPts val="0"/>
              </a:spcAft>
              <a:buFont typeface="+mj-lt"/>
              <a:buAutoNum type="romanLcPeriod"/>
            </a:pPr>
            <a:r>
              <a:rPr lang="en-AU" sz="1400" dirty="0">
                <a:solidFill>
                  <a:srgbClr val="002060"/>
                </a:solidFill>
                <a:ea typeface="Calibri" panose="020F0502020204030204" pitchFamily="34" charset="0"/>
                <a:cs typeface="Times New Roman" panose="02020603050405020304" pitchFamily="18" charset="0"/>
              </a:rPr>
              <a:t>What assumptions have you made? (2 marks)</a:t>
            </a:r>
            <a:endParaRPr lang="en-US" sz="1400" dirty="0">
              <a:solidFill>
                <a:srgbClr val="002060"/>
              </a:solidFill>
              <a:ea typeface="Calibri" panose="020F0502020204030204" pitchFamily="34" charset="0"/>
              <a:cs typeface="Times New Roman" panose="02020603050405020304" pitchFamily="18" charset="0"/>
            </a:endParaRPr>
          </a:p>
          <a:p>
            <a:pPr marL="400050" marR="0" lvl="0" indent="-400050">
              <a:lnSpc>
                <a:spcPct val="115000"/>
              </a:lnSpc>
              <a:spcBef>
                <a:spcPts val="0"/>
              </a:spcBef>
              <a:spcAft>
                <a:spcPts val="0"/>
              </a:spcAft>
              <a:buFont typeface="+mj-lt"/>
              <a:buAutoNum type="romanLcPeriod"/>
            </a:pPr>
            <a:r>
              <a:rPr lang="en-AU" sz="1400" dirty="0">
                <a:solidFill>
                  <a:srgbClr val="002060"/>
                </a:solidFill>
                <a:ea typeface="Calibri" panose="020F0502020204030204" pitchFamily="34" charset="0"/>
                <a:cs typeface="Times New Roman" panose="02020603050405020304" pitchFamily="18" charset="0"/>
              </a:rPr>
              <a:t>What have you guessed or estimated? (Categorise your confidence in the guesses/estimates as poor, moderate or high)  (2 marks)</a:t>
            </a:r>
            <a:endParaRPr lang="en-US" sz="1400" dirty="0">
              <a:solidFill>
                <a:srgbClr val="002060"/>
              </a:solidFill>
              <a:ea typeface="Calibri" panose="020F0502020204030204" pitchFamily="34" charset="0"/>
              <a:cs typeface="Times New Roman" panose="02020603050405020304" pitchFamily="18" charset="0"/>
            </a:endParaRPr>
          </a:p>
          <a:p>
            <a:pPr marL="400050" marR="0" lvl="0" indent="-400050">
              <a:lnSpc>
                <a:spcPct val="115000"/>
              </a:lnSpc>
              <a:spcBef>
                <a:spcPts val="0"/>
              </a:spcBef>
              <a:spcAft>
                <a:spcPts val="0"/>
              </a:spcAft>
              <a:buFont typeface="+mj-lt"/>
              <a:buAutoNum type="romanLcPeriod"/>
            </a:pPr>
            <a:r>
              <a:rPr lang="en-AU" sz="1400" dirty="0">
                <a:solidFill>
                  <a:srgbClr val="002060"/>
                </a:solidFill>
                <a:ea typeface="Calibri" panose="020F0502020204030204" pitchFamily="34" charset="0"/>
                <a:cs typeface="Times New Roman" panose="02020603050405020304" pitchFamily="18" charset="0"/>
              </a:rPr>
              <a:t>Show your calculations (2 marks)</a:t>
            </a:r>
            <a:endParaRPr lang="en-US" sz="1400" dirty="0">
              <a:solidFill>
                <a:srgbClr val="002060"/>
              </a:solidFill>
              <a:ea typeface="Calibri" panose="020F0502020204030204" pitchFamily="34" charset="0"/>
              <a:cs typeface="Times New Roman" panose="02020603050405020304" pitchFamily="18" charset="0"/>
            </a:endParaRPr>
          </a:p>
          <a:p>
            <a:pPr marL="400050" marR="0" lvl="0" indent="-400050">
              <a:lnSpc>
                <a:spcPct val="115000"/>
              </a:lnSpc>
              <a:spcBef>
                <a:spcPts val="0"/>
              </a:spcBef>
              <a:spcAft>
                <a:spcPts val="1000"/>
              </a:spcAft>
              <a:buFont typeface="+mj-lt"/>
              <a:buAutoNum type="romanLcPeriod"/>
            </a:pPr>
            <a:r>
              <a:rPr lang="en-AU" sz="1400" dirty="0">
                <a:solidFill>
                  <a:srgbClr val="002060"/>
                </a:solidFill>
                <a:ea typeface="Calibri" panose="020F0502020204030204" pitchFamily="34" charset="0"/>
                <a:cs typeface="Times New Roman" panose="02020603050405020304" pitchFamily="18" charset="0"/>
              </a:rPr>
              <a:t>What is your answer? (1 mark)</a:t>
            </a:r>
            <a:endParaRPr lang="en-US" sz="1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84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683262"/>
            <a:ext cx="6506102" cy="608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0" y="148569"/>
            <a:ext cx="8064896" cy="523220"/>
          </a:xfrm>
          <a:prstGeom prst="rect">
            <a:avLst/>
          </a:prstGeom>
          <a:noFill/>
        </p:spPr>
        <p:txBody>
          <a:bodyPr wrap="square" rtlCol="0">
            <a:spAutoFit/>
          </a:bodyPr>
          <a:lstStyle/>
          <a:p>
            <a:pPr algn="ctr"/>
            <a:r>
              <a:rPr lang="en-AU" sz="2800" dirty="0">
                <a:solidFill>
                  <a:srgbClr val="002060"/>
                </a:solidFill>
              </a:rPr>
              <a:t>Science Threshold Learning Outcomes</a:t>
            </a:r>
            <a:endParaRPr lang="en-AU" dirty="0"/>
          </a:p>
        </p:txBody>
      </p:sp>
      <p:sp>
        <p:nvSpPr>
          <p:cNvPr id="3" name="Rounded Rectangle 2"/>
          <p:cNvSpPr/>
          <p:nvPr/>
        </p:nvSpPr>
        <p:spPr>
          <a:xfrm>
            <a:off x="1979712" y="3140968"/>
            <a:ext cx="5256584" cy="158417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p:cNvSpPr>
            <a:spLocks noGrp="1"/>
          </p:cNvSpPr>
          <p:nvPr>
            <p:ph type="sldNum" sz="quarter" idx="12"/>
          </p:nvPr>
        </p:nvSpPr>
        <p:spPr/>
        <p:txBody>
          <a:bodyPr/>
          <a:lstStyle/>
          <a:p>
            <a:fld id="{9B5E754F-64F2-466F-B8B8-3B4D44A26AA3}" type="slidenum">
              <a:rPr lang="en-AU" smtClean="0"/>
              <a:pPr/>
              <a:t>15</a:t>
            </a:fld>
            <a:endParaRPr lang="en-AU"/>
          </a:p>
        </p:txBody>
      </p:sp>
    </p:spTree>
    <p:extLst>
      <p:ext uri="{BB962C8B-B14F-4D97-AF65-F5344CB8AC3E}">
        <p14:creationId xmlns:p14="http://schemas.microsoft.com/office/powerpoint/2010/main" val="16668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sp>
        <p:nvSpPr>
          <p:cNvPr id="2" name="Rectangle 1"/>
          <p:cNvSpPr/>
          <p:nvPr/>
        </p:nvSpPr>
        <p:spPr>
          <a:xfrm>
            <a:off x="565890" y="2224035"/>
            <a:ext cx="7944581" cy="2246765"/>
          </a:xfrm>
          <a:prstGeom prst="rect">
            <a:avLst/>
          </a:prstGeom>
        </p:spPr>
        <p:txBody>
          <a:bodyPr wrap="square" lIns="91436" tIns="45718" rIns="91436" bIns="45718">
            <a:spAutoFit/>
          </a:bodyPr>
          <a:lstStyle/>
          <a:p>
            <a:r>
              <a:rPr lang="en-US" sz="2800" i="1" dirty="0">
                <a:solidFill>
                  <a:srgbClr val="002060"/>
                </a:solidFill>
              </a:rPr>
              <a:t>involve authentic and novel opportunities  and problems that require inventive responses, raise questions of ethics and  values, and drive students to integrate their developing knowledge, skills and values. </a:t>
            </a:r>
            <a:endParaRPr lang="en-AU" sz="2000" dirty="0">
              <a:solidFill>
                <a:srgbClr val="002060"/>
              </a:solidFill>
            </a:endParaRPr>
          </a:p>
        </p:txBody>
      </p:sp>
      <p:sp>
        <p:nvSpPr>
          <p:cNvPr id="5" name="Rectangle 4"/>
          <p:cNvSpPr/>
          <p:nvPr/>
        </p:nvSpPr>
        <p:spPr>
          <a:xfrm>
            <a:off x="581673" y="1029380"/>
            <a:ext cx="7446712" cy="1077214"/>
          </a:xfrm>
          <a:prstGeom prst="rect">
            <a:avLst/>
          </a:prstGeom>
        </p:spPr>
        <p:txBody>
          <a:bodyPr wrap="square" lIns="91436" tIns="45718" rIns="91436" bIns="45718">
            <a:spAutoFit/>
          </a:bodyPr>
          <a:lstStyle/>
          <a:p>
            <a:r>
              <a:rPr lang="en-AU" sz="3200" b="1" i="1" dirty="0">
                <a:solidFill>
                  <a:srgbClr val="002060"/>
                </a:solidFill>
              </a:rPr>
              <a:t>[We will create] learning experiences that will</a:t>
            </a:r>
          </a:p>
        </p:txBody>
      </p:sp>
      <p:pic>
        <p:nvPicPr>
          <p:cNvPr id="3" name="Picture 2"/>
          <p:cNvPicPr>
            <a:picLocks noChangeAspect="1"/>
          </p:cNvPicPr>
          <p:nvPr/>
        </p:nvPicPr>
        <p:blipFill>
          <a:blip r:embed="rId3"/>
          <a:stretch>
            <a:fillRect/>
          </a:stretch>
        </p:blipFill>
        <p:spPr>
          <a:xfrm>
            <a:off x="6444208" y="4485004"/>
            <a:ext cx="1890803" cy="2060848"/>
          </a:xfrm>
          <a:prstGeom prst="rect">
            <a:avLst/>
          </a:prstGeom>
        </p:spPr>
      </p:pic>
    </p:spTree>
    <p:extLst>
      <p:ext uri="{BB962C8B-B14F-4D97-AF65-F5344CB8AC3E}">
        <p14:creationId xmlns:p14="http://schemas.microsoft.com/office/powerpoint/2010/main" val="312869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55576" y="1556792"/>
            <a:ext cx="7773126" cy="22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marL="87313" indent="1428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315875">
              <a:defRPr/>
            </a:pPr>
            <a:r>
              <a:rPr lang="en-AU" sz="2800" i="1" dirty="0">
                <a:solidFill>
                  <a:srgbClr val="002060"/>
                </a:solidFill>
                <a:latin typeface="Arial" panose="020B0604020202020204" pitchFamily="34" charset="0"/>
                <a:cs typeface="Arial" panose="020B0604020202020204" pitchFamily="34" charset="0"/>
              </a:rPr>
              <a:t>The most interesting and stimulating styles of</a:t>
            </a:r>
          </a:p>
          <a:p>
            <a:pPr defTabSz="315875">
              <a:defRPr/>
            </a:pPr>
            <a:r>
              <a:rPr lang="en-AU" sz="2800" i="1" dirty="0">
                <a:solidFill>
                  <a:srgbClr val="002060"/>
                </a:solidFill>
                <a:latin typeface="Arial" panose="020B0604020202020204" pitchFamily="34" charset="0"/>
                <a:cs typeface="Arial" panose="020B0604020202020204" pitchFamily="34" charset="0"/>
              </a:rPr>
              <a:t>teaching and learning were said to be student-led research, practical activities, and the study of real-world examples within the student’s sphere of experience.</a:t>
            </a:r>
            <a:endParaRPr lang="en-GB" sz="2800" i="1" dirty="0">
              <a:solidFill>
                <a:srgbClr val="002060"/>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95536" y="332656"/>
            <a:ext cx="8229712" cy="113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nchorCtr="1"/>
          <a:lstStyle/>
          <a:p>
            <a:pPr defTabSz="315875">
              <a:defRPr/>
            </a:pPr>
            <a:r>
              <a:rPr lang="en-AU" sz="4430" dirty="0">
                <a:solidFill>
                  <a:srgbClr val="002060"/>
                </a:solidFill>
                <a:latin typeface="Arial" charset="0"/>
              </a:rPr>
              <a:t>Real world and practical</a:t>
            </a:r>
            <a:endParaRPr lang="en-AU" sz="4430" dirty="0">
              <a:solidFill>
                <a:srgbClr val="002060"/>
              </a:solidFill>
              <a:effectLst>
                <a:outerShdw blurRad="38100" dist="38100" dir="2700000" algn="tl">
                  <a:srgbClr val="000000"/>
                </a:outerShdw>
              </a:effectLst>
              <a:latin typeface="Arial" charset="0"/>
            </a:endParaRPr>
          </a:p>
        </p:txBody>
      </p:sp>
      <p:sp>
        <p:nvSpPr>
          <p:cNvPr id="19460" name="Rectangle 5"/>
          <p:cNvSpPr>
            <a:spLocks noChangeArrowheads="1"/>
          </p:cNvSpPr>
          <p:nvPr/>
        </p:nvSpPr>
        <p:spPr bwMode="auto">
          <a:xfrm>
            <a:off x="3527658" y="4509067"/>
            <a:ext cx="5616343" cy="113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nchorCtr="1"/>
          <a:lstStyle/>
          <a:p>
            <a:pPr algn="r"/>
            <a:r>
              <a:rPr lang="en-AU" altLang="en-US" sz="2391">
                <a:solidFill>
                  <a:srgbClr val="002060"/>
                </a:solidFill>
              </a:rPr>
              <a:t>Health of Australian Science</a:t>
            </a:r>
          </a:p>
          <a:p>
            <a:pPr algn="r"/>
            <a:r>
              <a:rPr lang="en-AU" altLang="en-US" sz="2391">
                <a:solidFill>
                  <a:srgbClr val="002060"/>
                </a:solidFill>
              </a:rPr>
              <a:t>May 2012</a:t>
            </a:r>
          </a:p>
        </p:txBody>
      </p:sp>
      <p:sp>
        <p:nvSpPr>
          <p:cNvPr id="5" name="Rectangle 4"/>
          <p:cNvSpPr/>
          <p:nvPr/>
        </p:nvSpPr>
        <p:spPr>
          <a:xfrm>
            <a:off x="75912" y="41445"/>
            <a:ext cx="9002224" cy="67293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4292" tIns="32145" rIns="64292" bIns="32145" anchor="ctr"/>
          <a:lstStyle/>
          <a:p>
            <a:pPr defTabSz="315875">
              <a:defRPr/>
            </a:pPr>
            <a:endParaRPr lang="en-AU" sz="1266"/>
          </a:p>
        </p:txBody>
      </p:sp>
      <p:pic>
        <p:nvPicPr>
          <p:cNvPr id="2" name="Picture 1"/>
          <p:cNvPicPr>
            <a:picLocks noChangeAspect="1"/>
          </p:cNvPicPr>
          <p:nvPr/>
        </p:nvPicPr>
        <p:blipFill>
          <a:blip r:embed="rId2"/>
          <a:stretch>
            <a:fillRect/>
          </a:stretch>
        </p:blipFill>
        <p:spPr>
          <a:xfrm>
            <a:off x="971600" y="3985041"/>
            <a:ext cx="2665557" cy="2187841"/>
          </a:xfrm>
          <a:prstGeom prst="rect">
            <a:avLst/>
          </a:prstGeom>
        </p:spPr>
      </p:pic>
    </p:spTree>
    <p:extLst>
      <p:ext uri="{BB962C8B-B14F-4D97-AF65-F5344CB8AC3E}">
        <p14:creationId xmlns:p14="http://schemas.microsoft.com/office/powerpoint/2010/main" val="3482630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94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00" y="476672"/>
            <a:ext cx="8229600" cy="1143000"/>
          </a:xfrm>
        </p:spPr>
        <p:txBody>
          <a:bodyPr/>
          <a:lstStyle/>
          <a:p>
            <a:r>
              <a:rPr lang="en-US" dirty="0">
                <a:solidFill>
                  <a:srgbClr val="002060"/>
                </a:solidFill>
              </a:rPr>
              <a:t>Problem based learning (PBL)</a:t>
            </a:r>
          </a:p>
        </p:txBody>
      </p:sp>
      <p:sp>
        <p:nvSpPr>
          <p:cNvPr id="3" name="Slide Number Placeholder 2"/>
          <p:cNvSpPr>
            <a:spLocks noGrp="1"/>
          </p:cNvSpPr>
          <p:nvPr>
            <p:ph type="sldNum" sz="quarter" idx="12"/>
          </p:nvPr>
        </p:nvSpPr>
        <p:spPr>
          <a:xfrm>
            <a:off x="6553200" y="6356350"/>
            <a:ext cx="2133600" cy="365125"/>
          </a:xfrm>
        </p:spPr>
        <p:txBody>
          <a:bodyPr/>
          <a:lstStyle/>
          <a:p>
            <a:fld id="{9B5E754F-64F2-466F-B8B8-3B4D44A26AA3}" type="slidenum">
              <a:rPr lang="en-AU" smtClean="0"/>
              <a:pPr/>
              <a:t>4</a:t>
            </a:fld>
            <a:endParaRPr lang="en-AU"/>
          </a:p>
        </p:txBody>
      </p:sp>
      <p:graphicFrame>
        <p:nvGraphicFramePr>
          <p:cNvPr id="5" name="Table 4"/>
          <p:cNvGraphicFramePr>
            <a:graphicFrameLocks noGrp="1"/>
          </p:cNvGraphicFramePr>
          <p:nvPr>
            <p:extLst>
              <p:ext uri="{D42A27DB-BD31-4B8C-83A1-F6EECF244321}">
                <p14:modId xmlns:p14="http://schemas.microsoft.com/office/powerpoint/2010/main" val="2507575528"/>
              </p:ext>
            </p:extLst>
          </p:nvPr>
        </p:nvGraphicFramePr>
        <p:xfrm>
          <a:off x="414839" y="2379618"/>
          <a:ext cx="5880739" cy="3708400"/>
        </p:xfrm>
        <a:graphic>
          <a:graphicData uri="http://schemas.openxmlformats.org/drawingml/2006/table">
            <a:tbl>
              <a:tblPr firstRow="1" bandRow="1">
                <a:tableStyleId>{5C22544A-7EE6-4342-B048-85BDC9FD1C3A}</a:tableStyleId>
              </a:tblPr>
              <a:tblGrid>
                <a:gridCol w="5880739">
                  <a:extLst>
                    <a:ext uri="{9D8B030D-6E8A-4147-A177-3AD203B41FA5}">
                      <a16:colId xmlns:a16="http://schemas.microsoft.com/office/drawing/2014/main" val="294191834"/>
                    </a:ext>
                  </a:extLst>
                </a:gridCol>
              </a:tblGrid>
              <a:tr h="370840">
                <a:tc>
                  <a:txBody>
                    <a:bodyPr/>
                    <a:lstStyle/>
                    <a:p>
                      <a:r>
                        <a:rPr lang="en-US" dirty="0"/>
                        <a:t>Some characteristics of PBL</a:t>
                      </a:r>
                    </a:p>
                  </a:txBody>
                  <a:tcPr/>
                </a:tc>
                <a:extLst>
                  <a:ext uri="{0D108BD9-81ED-4DB2-BD59-A6C34878D82A}">
                    <a16:rowId xmlns:a16="http://schemas.microsoft.com/office/drawing/2014/main" val="3779554348"/>
                  </a:ext>
                </a:extLst>
              </a:tr>
              <a:tr h="370840">
                <a:tc>
                  <a:txBody>
                    <a:bodyPr/>
                    <a:lstStyle/>
                    <a:p>
                      <a:r>
                        <a:rPr lang="en-US" dirty="0">
                          <a:solidFill>
                            <a:srgbClr val="002060"/>
                          </a:solidFill>
                        </a:rPr>
                        <a:t>Involves unstructured problems/scenarios</a:t>
                      </a:r>
                    </a:p>
                  </a:txBody>
                  <a:tcPr/>
                </a:tc>
                <a:extLst>
                  <a:ext uri="{0D108BD9-81ED-4DB2-BD59-A6C34878D82A}">
                    <a16:rowId xmlns:a16="http://schemas.microsoft.com/office/drawing/2014/main" val="3058806162"/>
                  </a:ext>
                </a:extLst>
              </a:tr>
              <a:tr h="370840">
                <a:tc>
                  <a:txBody>
                    <a:bodyPr/>
                    <a:lstStyle/>
                    <a:p>
                      <a:r>
                        <a:rPr lang="en-US" dirty="0">
                          <a:solidFill>
                            <a:srgbClr val="002060"/>
                          </a:solidFill>
                        </a:rPr>
                        <a:t>Active learning is emphasised</a:t>
                      </a:r>
                    </a:p>
                  </a:txBody>
                  <a:tcPr/>
                </a:tc>
                <a:extLst>
                  <a:ext uri="{0D108BD9-81ED-4DB2-BD59-A6C34878D82A}">
                    <a16:rowId xmlns:a16="http://schemas.microsoft.com/office/drawing/2014/main" val="275997041"/>
                  </a:ext>
                </a:extLst>
              </a:tr>
              <a:tr h="370840">
                <a:tc>
                  <a:txBody>
                    <a:bodyPr/>
                    <a:lstStyle/>
                    <a:p>
                      <a:r>
                        <a:rPr lang="en-US" dirty="0">
                          <a:solidFill>
                            <a:srgbClr val="002060"/>
                          </a:solidFill>
                        </a:rPr>
                        <a:t>Promotes collaborative problem solving</a:t>
                      </a:r>
                    </a:p>
                  </a:txBody>
                  <a:tcPr/>
                </a:tc>
                <a:extLst>
                  <a:ext uri="{0D108BD9-81ED-4DB2-BD59-A6C34878D82A}">
                    <a16:rowId xmlns:a16="http://schemas.microsoft.com/office/drawing/2014/main" val="1696767900"/>
                  </a:ext>
                </a:extLst>
              </a:tr>
              <a:tr h="370840">
                <a:tc>
                  <a:txBody>
                    <a:bodyPr/>
                    <a:lstStyle/>
                    <a:p>
                      <a:r>
                        <a:rPr lang="en-US" dirty="0">
                          <a:solidFill>
                            <a:srgbClr val="002060"/>
                          </a:solidFill>
                        </a:rPr>
                        <a:t>Uses, and builds on, prior learning</a:t>
                      </a:r>
                    </a:p>
                  </a:txBody>
                  <a:tcPr/>
                </a:tc>
                <a:extLst>
                  <a:ext uri="{0D108BD9-81ED-4DB2-BD59-A6C34878D82A}">
                    <a16:rowId xmlns:a16="http://schemas.microsoft.com/office/drawing/2014/main" val="4030837998"/>
                  </a:ext>
                </a:extLst>
              </a:tr>
              <a:tr h="370840">
                <a:tc>
                  <a:txBody>
                    <a:bodyPr/>
                    <a:lstStyle/>
                    <a:p>
                      <a:r>
                        <a:rPr lang="en-US" dirty="0">
                          <a:solidFill>
                            <a:srgbClr val="002060"/>
                          </a:solidFill>
                        </a:rPr>
                        <a:t>Students are self-directed</a:t>
                      </a:r>
                    </a:p>
                  </a:txBody>
                  <a:tcPr/>
                </a:tc>
                <a:extLst>
                  <a:ext uri="{0D108BD9-81ED-4DB2-BD59-A6C34878D82A}">
                    <a16:rowId xmlns:a16="http://schemas.microsoft.com/office/drawing/2014/main" val="1825268350"/>
                  </a:ext>
                </a:extLst>
              </a:tr>
              <a:tr h="370840">
                <a:tc>
                  <a:txBody>
                    <a:bodyPr/>
                    <a:lstStyle/>
                    <a:p>
                      <a:r>
                        <a:rPr lang="en-US" dirty="0">
                          <a:solidFill>
                            <a:srgbClr val="002060"/>
                          </a:solidFill>
                        </a:rPr>
                        <a:t>Requires integration of information from a variety of sources</a:t>
                      </a:r>
                    </a:p>
                  </a:txBody>
                  <a:tcPr/>
                </a:tc>
                <a:extLst>
                  <a:ext uri="{0D108BD9-81ED-4DB2-BD59-A6C34878D82A}">
                    <a16:rowId xmlns:a16="http://schemas.microsoft.com/office/drawing/2014/main" val="1162343776"/>
                  </a:ext>
                </a:extLst>
              </a:tr>
              <a:tr h="370840">
                <a:tc>
                  <a:txBody>
                    <a:bodyPr/>
                    <a:lstStyle/>
                    <a:p>
                      <a:r>
                        <a:rPr lang="en-US" dirty="0">
                          <a:solidFill>
                            <a:srgbClr val="002060"/>
                          </a:solidFill>
                        </a:rPr>
                        <a:t>No unique ‘right answer’ exists</a:t>
                      </a:r>
                    </a:p>
                  </a:txBody>
                  <a:tcPr/>
                </a:tc>
                <a:extLst>
                  <a:ext uri="{0D108BD9-81ED-4DB2-BD59-A6C34878D82A}">
                    <a16:rowId xmlns:a16="http://schemas.microsoft.com/office/drawing/2014/main" val="2686181527"/>
                  </a:ext>
                </a:extLst>
              </a:tr>
              <a:tr h="370840">
                <a:tc>
                  <a:txBody>
                    <a:bodyPr/>
                    <a:lstStyle/>
                    <a:p>
                      <a:r>
                        <a:rPr lang="en-US" dirty="0">
                          <a:solidFill>
                            <a:srgbClr val="002060"/>
                          </a:solidFill>
                        </a:rPr>
                        <a:t>Defense of methods and assumptions is required</a:t>
                      </a:r>
                    </a:p>
                  </a:txBody>
                  <a:tcPr/>
                </a:tc>
                <a:extLst>
                  <a:ext uri="{0D108BD9-81ED-4DB2-BD59-A6C34878D82A}">
                    <a16:rowId xmlns:a16="http://schemas.microsoft.com/office/drawing/2014/main" val="1334749338"/>
                  </a:ext>
                </a:extLst>
              </a:tr>
              <a:tr h="370840">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dirty="0">
                          <a:solidFill>
                            <a:srgbClr val="002060"/>
                          </a:solidFill>
                        </a:rPr>
                        <a:t>Tutor plays a key role in supporting learning</a:t>
                      </a:r>
                    </a:p>
                  </a:txBody>
                  <a:tcPr/>
                </a:tc>
                <a:extLst>
                  <a:ext uri="{0D108BD9-81ED-4DB2-BD59-A6C34878D82A}">
                    <a16:rowId xmlns:a16="http://schemas.microsoft.com/office/drawing/2014/main" val="1565183848"/>
                  </a:ext>
                </a:extLst>
              </a:tr>
            </a:tbl>
          </a:graphicData>
        </a:graphic>
      </p:graphicFrame>
      <p:sp>
        <p:nvSpPr>
          <p:cNvPr id="42" name="AutoShape 36"/>
          <p:cNvSpPr>
            <a:spLocks noChangeAspect="1" noChangeArrowheads="1" noTextEdit="1"/>
          </p:cNvSpPr>
          <p:nvPr/>
        </p:nvSpPr>
        <p:spPr bwMode="auto">
          <a:xfrm>
            <a:off x="6340821" y="2357393"/>
            <a:ext cx="2396241"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6343997" y="2379618"/>
            <a:ext cx="2367563" cy="3794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6343997" y="2759031"/>
            <a:ext cx="2367563" cy="3778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6343997" y="3136856"/>
            <a:ext cx="2367563" cy="3794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6343997" y="3516268"/>
            <a:ext cx="2367563" cy="3794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6343997" y="3895681"/>
            <a:ext cx="2367563" cy="3794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6343997" y="4275093"/>
            <a:ext cx="2367563" cy="3794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6343997" y="4654506"/>
            <a:ext cx="2367563" cy="37351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6343997" y="5033918"/>
            <a:ext cx="2367563" cy="3778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6343997" y="5411743"/>
            <a:ext cx="2367563" cy="3794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47"/>
          <p:cNvSpPr>
            <a:spLocks noChangeShapeType="1"/>
          </p:cNvSpPr>
          <p:nvPr/>
        </p:nvSpPr>
        <p:spPr bwMode="auto">
          <a:xfrm>
            <a:off x="6337647" y="2759031"/>
            <a:ext cx="2380309"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8"/>
          <p:cNvSpPr>
            <a:spLocks noChangeShapeType="1"/>
          </p:cNvSpPr>
          <p:nvPr/>
        </p:nvSpPr>
        <p:spPr bwMode="auto">
          <a:xfrm>
            <a:off x="6337647" y="3136856"/>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9"/>
          <p:cNvSpPr>
            <a:spLocks noChangeShapeType="1"/>
          </p:cNvSpPr>
          <p:nvPr/>
        </p:nvSpPr>
        <p:spPr bwMode="auto">
          <a:xfrm>
            <a:off x="6337647" y="3516268"/>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0"/>
          <p:cNvSpPr>
            <a:spLocks noChangeShapeType="1"/>
          </p:cNvSpPr>
          <p:nvPr/>
        </p:nvSpPr>
        <p:spPr bwMode="auto">
          <a:xfrm>
            <a:off x="6337647" y="3895681"/>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1"/>
          <p:cNvSpPr>
            <a:spLocks noChangeShapeType="1"/>
          </p:cNvSpPr>
          <p:nvPr/>
        </p:nvSpPr>
        <p:spPr bwMode="auto">
          <a:xfrm>
            <a:off x="6337647" y="4275093"/>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2"/>
          <p:cNvSpPr>
            <a:spLocks noChangeShapeType="1"/>
          </p:cNvSpPr>
          <p:nvPr/>
        </p:nvSpPr>
        <p:spPr bwMode="auto">
          <a:xfrm>
            <a:off x="6337647" y="4654506"/>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3"/>
          <p:cNvSpPr>
            <a:spLocks noChangeShapeType="1"/>
          </p:cNvSpPr>
          <p:nvPr/>
        </p:nvSpPr>
        <p:spPr bwMode="auto">
          <a:xfrm>
            <a:off x="6337647" y="5033918"/>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4"/>
          <p:cNvSpPr>
            <a:spLocks noChangeShapeType="1"/>
          </p:cNvSpPr>
          <p:nvPr/>
        </p:nvSpPr>
        <p:spPr bwMode="auto">
          <a:xfrm>
            <a:off x="6337647" y="5411743"/>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5"/>
          <p:cNvSpPr>
            <a:spLocks noChangeShapeType="1"/>
          </p:cNvSpPr>
          <p:nvPr/>
        </p:nvSpPr>
        <p:spPr bwMode="auto">
          <a:xfrm>
            <a:off x="6343997" y="2373268"/>
            <a:ext cx="0" cy="3424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6"/>
          <p:cNvSpPr>
            <a:spLocks noChangeShapeType="1"/>
          </p:cNvSpPr>
          <p:nvPr/>
        </p:nvSpPr>
        <p:spPr bwMode="auto">
          <a:xfrm>
            <a:off x="8703022" y="2373268"/>
            <a:ext cx="0" cy="3424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7"/>
          <p:cNvSpPr>
            <a:spLocks noChangeShapeType="1"/>
          </p:cNvSpPr>
          <p:nvPr/>
        </p:nvSpPr>
        <p:spPr bwMode="auto">
          <a:xfrm>
            <a:off x="6337647" y="2379618"/>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8"/>
          <p:cNvSpPr>
            <a:spLocks noChangeShapeType="1"/>
          </p:cNvSpPr>
          <p:nvPr/>
        </p:nvSpPr>
        <p:spPr bwMode="auto">
          <a:xfrm>
            <a:off x="6337647" y="5791156"/>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59"/>
          <p:cNvSpPr>
            <a:spLocks noChangeArrowheads="1"/>
          </p:cNvSpPr>
          <p:nvPr/>
        </p:nvSpPr>
        <p:spPr bwMode="auto">
          <a:xfrm>
            <a:off x="6440835" y="2422481"/>
            <a:ext cx="1715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Fermi problems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60"/>
          <p:cNvSpPr>
            <a:spLocks noChangeArrowheads="1"/>
          </p:cNvSpPr>
          <p:nvPr/>
        </p:nvSpPr>
        <p:spPr bwMode="auto">
          <a:xfrm>
            <a:off x="7369522" y="2801893"/>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61"/>
          <p:cNvSpPr>
            <a:spLocks noChangeArrowheads="1"/>
          </p:cNvSpPr>
          <p:nvPr/>
        </p:nvSpPr>
        <p:spPr bwMode="auto">
          <a:xfrm>
            <a:off x="7369522" y="3181306"/>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2"/>
          <p:cNvSpPr>
            <a:spLocks noChangeArrowheads="1"/>
          </p:cNvSpPr>
          <p:nvPr/>
        </p:nvSpPr>
        <p:spPr bwMode="auto">
          <a:xfrm>
            <a:off x="7369522" y="3557543"/>
            <a:ext cx="4620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3"/>
          <p:cNvSpPr>
            <a:spLocks noChangeArrowheads="1"/>
          </p:cNvSpPr>
          <p:nvPr/>
        </p:nvSpPr>
        <p:spPr bwMode="auto">
          <a:xfrm>
            <a:off x="7369522" y="3938543"/>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64"/>
          <p:cNvSpPr>
            <a:spLocks noChangeArrowheads="1"/>
          </p:cNvSpPr>
          <p:nvPr/>
        </p:nvSpPr>
        <p:spPr bwMode="auto">
          <a:xfrm>
            <a:off x="7369522" y="4317956"/>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5"/>
          <p:cNvSpPr>
            <a:spLocks noChangeArrowheads="1"/>
          </p:cNvSpPr>
          <p:nvPr/>
        </p:nvSpPr>
        <p:spPr bwMode="auto">
          <a:xfrm>
            <a:off x="7369522" y="4697368"/>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66"/>
          <p:cNvSpPr>
            <a:spLocks noChangeArrowheads="1"/>
          </p:cNvSpPr>
          <p:nvPr/>
        </p:nvSpPr>
        <p:spPr bwMode="auto">
          <a:xfrm>
            <a:off x="7369522" y="5076781"/>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67"/>
          <p:cNvSpPr>
            <a:spLocks noChangeArrowheads="1"/>
          </p:cNvSpPr>
          <p:nvPr/>
        </p:nvSpPr>
        <p:spPr bwMode="auto">
          <a:xfrm>
            <a:off x="7369522" y="5453018"/>
            <a:ext cx="4620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45"/>
          <p:cNvSpPr>
            <a:spLocks noChangeArrowheads="1"/>
          </p:cNvSpPr>
          <p:nvPr/>
        </p:nvSpPr>
        <p:spPr bwMode="auto">
          <a:xfrm>
            <a:off x="6359872" y="5785261"/>
            <a:ext cx="2367563" cy="33224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53"/>
          <p:cNvSpPr>
            <a:spLocks noChangeShapeType="1"/>
          </p:cNvSpPr>
          <p:nvPr/>
        </p:nvSpPr>
        <p:spPr bwMode="auto">
          <a:xfrm>
            <a:off x="6353522" y="5785260"/>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54"/>
          <p:cNvSpPr>
            <a:spLocks noChangeShapeType="1"/>
          </p:cNvSpPr>
          <p:nvPr/>
        </p:nvSpPr>
        <p:spPr bwMode="auto">
          <a:xfrm>
            <a:off x="6353522" y="6163085"/>
            <a:ext cx="238030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66"/>
          <p:cNvSpPr>
            <a:spLocks noChangeArrowheads="1"/>
          </p:cNvSpPr>
          <p:nvPr/>
        </p:nvSpPr>
        <p:spPr bwMode="auto">
          <a:xfrm>
            <a:off x="7385397" y="5828123"/>
            <a:ext cx="46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02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5536" y="479806"/>
            <a:ext cx="8229712" cy="113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nchorCtr="1"/>
          <a:lstStyle/>
          <a:p>
            <a:pPr defTabSz="315875">
              <a:defRPr/>
            </a:pPr>
            <a:r>
              <a:rPr lang="en-AU" sz="4008" kern="0" dirty="0">
                <a:solidFill>
                  <a:srgbClr val="002060"/>
                </a:solidFill>
                <a:latin typeface="Arial" charset="0"/>
              </a:rPr>
              <a:t>The problem should be.. </a:t>
            </a:r>
            <a:endParaRPr lang="en-AU" sz="4008" kern="0" dirty="0">
              <a:solidFill>
                <a:srgbClr val="002060"/>
              </a:solidFill>
              <a:effectLst>
                <a:outerShdw blurRad="38100" dist="38100" dir="2700000" algn="tl">
                  <a:srgbClr val="000000"/>
                </a:outerShdw>
              </a:effectLst>
              <a:latin typeface="Arial" charset="0"/>
            </a:endParaRPr>
          </a:p>
        </p:txBody>
      </p:sp>
      <p:sp>
        <p:nvSpPr>
          <p:cNvPr id="4" name="Rectangle 3"/>
          <p:cNvSpPr/>
          <p:nvPr/>
        </p:nvSpPr>
        <p:spPr>
          <a:xfrm>
            <a:off x="75912" y="41445"/>
            <a:ext cx="9002224" cy="67293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4292" tIns="32145" rIns="64292" bIns="32145" anchor="ctr"/>
          <a:lstStyle/>
          <a:p>
            <a:pPr defTabSz="315875">
              <a:defRPr/>
            </a:pPr>
            <a:endParaRPr lang="en-AU" sz="1266" kern="0">
              <a:solidFill>
                <a:sysClr val="windowText" lastClr="000000"/>
              </a:solidFill>
            </a:endParaRPr>
          </a:p>
        </p:txBody>
      </p:sp>
      <p:sp>
        <p:nvSpPr>
          <p:cNvPr id="5" name="Text Box 3"/>
          <p:cNvSpPr txBox="1">
            <a:spLocks noChangeArrowheads="1"/>
          </p:cNvSpPr>
          <p:nvPr/>
        </p:nvSpPr>
        <p:spPr bwMode="auto">
          <a:xfrm>
            <a:off x="755576" y="1916832"/>
            <a:ext cx="7773126" cy="12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marL="87313" indent="1428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315875">
              <a:defRPr/>
            </a:pPr>
            <a:r>
              <a:rPr lang="en-AU" sz="3600" i="1" dirty="0">
                <a:solidFill>
                  <a:srgbClr val="002060"/>
                </a:solidFill>
                <a:latin typeface="Arial" panose="020B0604020202020204" pitchFamily="34" charset="0"/>
                <a:cs typeface="Arial" panose="020B0604020202020204" pitchFamily="34" charset="0"/>
              </a:rPr>
              <a:t>‘well chosen, not too difficult and not too easy, natural and interesting</a:t>
            </a:r>
            <a:r>
              <a:rPr lang="en-AU" sz="2800" i="1" dirty="0">
                <a:solidFill>
                  <a:srgbClr val="002060"/>
                </a:solidFill>
                <a:latin typeface="Arial" panose="020B0604020202020204" pitchFamily="34" charset="0"/>
                <a:cs typeface="Arial" panose="020B0604020202020204" pitchFamily="34" charset="0"/>
              </a:rPr>
              <a:t>’</a:t>
            </a:r>
            <a:endParaRPr lang="en-GB" sz="2800" i="1" dirty="0">
              <a:solidFill>
                <a:srgbClr val="002060"/>
              </a:solidFill>
              <a:latin typeface="Arial" panose="020B0604020202020204" pitchFamily="34" charset="0"/>
              <a:cs typeface="Arial" panose="020B0604020202020204" pitchFamily="34" charset="0"/>
            </a:endParaRPr>
          </a:p>
        </p:txBody>
      </p:sp>
      <p:sp>
        <p:nvSpPr>
          <p:cNvPr id="6" name="Text Box 3"/>
          <p:cNvSpPr txBox="1">
            <a:spLocks noChangeArrowheads="1"/>
          </p:cNvSpPr>
          <p:nvPr/>
        </p:nvSpPr>
        <p:spPr bwMode="auto">
          <a:xfrm>
            <a:off x="971600" y="3764536"/>
            <a:ext cx="2736304" cy="12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marL="87313" indent="1428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315875">
              <a:defRPr/>
            </a:pPr>
            <a:r>
              <a:rPr lang="en-AU" dirty="0" err="1">
                <a:solidFill>
                  <a:srgbClr val="002060"/>
                </a:solidFill>
                <a:latin typeface="Arial" panose="020B0604020202020204" pitchFamily="34" charset="0"/>
                <a:cs typeface="Arial" panose="020B0604020202020204" pitchFamily="34" charset="0"/>
              </a:rPr>
              <a:t>Polya</a:t>
            </a:r>
            <a:r>
              <a:rPr lang="en-AU" dirty="0">
                <a:solidFill>
                  <a:srgbClr val="002060"/>
                </a:solidFill>
                <a:latin typeface="Arial" panose="020B0604020202020204" pitchFamily="34" charset="0"/>
                <a:cs typeface="Arial" panose="020B0604020202020204" pitchFamily="34" charset="0"/>
              </a:rPr>
              <a:t>, G. (1945) </a:t>
            </a:r>
            <a:r>
              <a:rPr lang="en-AU" i="1" dirty="0">
                <a:solidFill>
                  <a:srgbClr val="002060"/>
                </a:solidFill>
                <a:latin typeface="Arial" panose="020B0604020202020204" pitchFamily="34" charset="0"/>
                <a:cs typeface="Arial" panose="020B0604020202020204" pitchFamily="34" charset="0"/>
              </a:rPr>
              <a:t>How to solve it. </a:t>
            </a:r>
            <a:r>
              <a:rPr lang="en-AU" dirty="0">
                <a:solidFill>
                  <a:srgbClr val="002060"/>
                </a:solidFill>
                <a:latin typeface="Arial" panose="020B0604020202020204" pitchFamily="34" charset="0"/>
                <a:cs typeface="Arial" panose="020B0604020202020204" pitchFamily="34" charset="0"/>
              </a:rPr>
              <a:t>Princeton: Princeton University Press</a:t>
            </a:r>
            <a:endParaRPr lang="en-GB"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789040"/>
            <a:ext cx="1889310" cy="2498261"/>
          </a:xfrm>
          <a:prstGeom prst="rect">
            <a:avLst/>
          </a:prstGeom>
        </p:spPr>
      </p:pic>
    </p:spTree>
    <p:extLst>
      <p:ext uri="{BB962C8B-B14F-4D97-AF65-F5344CB8AC3E}">
        <p14:creationId xmlns:p14="http://schemas.microsoft.com/office/powerpoint/2010/main" val="335632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95536" y="1225889"/>
            <a:ext cx="5731218" cy="351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marL="87313" indent="1428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61399" indent="10047" defTabSz="315875" eaLnBrk="1" hangingPunct="1">
              <a:spcBef>
                <a:spcPct val="20000"/>
              </a:spcBef>
              <a:buClr>
                <a:schemeClr val="tx2"/>
              </a:buClr>
              <a:defRPr/>
            </a:pPr>
            <a:r>
              <a:rPr lang="en-GB" sz="2532" kern="0" dirty="0">
                <a:solidFill>
                  <a:srgbClr val="002060"/>
                </a:solidFill>
                <a:latin typeface="+mn-lt"/>
              </a:rPr>
              <a:t>Here is</a:t>
            </a:r>
            <a:r>
              <a:rPr lang="en-US" sz="2532" kern="0" dirty="0">
                <a:solidFill>
                  <a:srgbClr val="002060"/>
                </a:solidFill>
                <a:latin typeface="+mn-lt"/>
              </a:rPr>
              <a:t> a Fermi problem for you to work on (please work individually on this one):</a:t>
            </a:r>
          </a:p>
          <a:p>
            <a:pPr marL="61399" indent="10047" defTabSz="315875" eaLnBrk="1" hangingPunct="1">
              <a:spcBef>
                <a:spcPct val="20000"/>
              </a:spcBef>
              <a:buClr>
                <a:schemeClr val="tx2"/>
              </a:buClr>
              <a:defRPr/>
            </a:pPr>
            <a:endParaRPr lang="en-US" sz="2532" i="1" kern="0" dirty="0">
              <a:solidFill>
                <a:srgbClr val="002060"/>
              </a:solidFill>
              <a:latin typeface="+mn-lt"/>
            </a:endParaRPr>
          </a:p>
          <a:p>
            <a:pPr marL="575749" indent="-514350" defTabSz="315875" eaLnBrk="1" hangingPunct="1">
              <a:spcBef>
                <a:spcPct val="20000"/>
              </a:spcBef>
              <a:buClr>
                <a:srgbClr val="002060"/>
              </a:buClr>
              <a:buAutoNum type="arabicParenR"/>
              <a:defRPr/>
            </a:pPr>
            <a:r>
              <a:rPr lang="en-US" sz="2000" i="1" kern="0" dirty="0">
                <a:solidFill>
                  <a:srgbClr val="002060"/>
                </a:solidFill>
                <a:latin typeface="+mn-lt"/>
              </a:rPr>
              <a:t>Estimate the volume of </a:t>
            </a:r>
            <a:r>
              <a:rPr lang="en-US" sz="2000" i="1" u="sng" kern="0" dirty="0">
                <a:solidFill>
                  <a:srgbClr val="002060"/>
                </a:solidFill>
                <a:latin typeface="+mn-lt"/>
              </a:rPr>
              <a:t>your</a:t>
            </a:r>
            <a:r>
              <a:rPr lang="en-US" sz="2000" i="1" kern="0" dirty="0">
                <a:solidFill>
                  <a:srgbClr val="002060"/>
                </a:solidFill>
                <a:latin typeface="+mn-lt"/>
              </a:rPr>
              <a:t> whole body. </a:t>
            </a:r>
          </a:p>
          <a:p>
            <a:pPr marL="575749" indent="-514350" defTabSz="315875" eaLnBrk="1" hangingPunct="1">
              <a:spcBef>
                <a:spcPct val="20000"/>
              </a:spcBef>
              <a:buClr>
                <a:srgbClr val="002060"/>
              </a:buClr>
              <a:buAutoNum type="arabicParenR"/>
              <a:defRPr/>
            </a:pPr>
            <a:r>
              <a:rPr lang="en-US" sz="2000" i="1" kern="0" dirty="0">
                <a:solidFill>
                  <a:srgbClr val="002060"/>
                </a:solidFill>
                <a:latin typeface="+mn-lt"/>
              </a:rPr>
              <a:t>Use your answer to 1) to estimate the size of the upward force on your body due to the air it displaces.</a:t>
            </a:r>
            <a:endParaRPr lang="en-AU" sz="2000" i="1" kern="0" dirty="0">
              <a:solidFill>
                <a:srgbClr val="002060"/>
              </a:solidFill>
              <a:latin typeface="+mn-lt"/>
            </a:endParaRPr>
          </a:p>
          <a:p>
            <a:pPr marL="61399" indent="10047" algn="r" defTabSz="315875" eaLnBrk="1" hangingPunct="1">
              <a:spcBef>
                <a:spcPct val="20000"/>
              </a:spcBef>
              <a:buClr>
                <a:schemeClr val="tx2"/>
              </a:buClr>
              <a:defRPr/>
            </a:pPr>
            <a:endParaRPr lang="en-AU" sz="2321" kern="0" dirty="0">
              <a:solidFill>
                <a:srgbClr val="002060"/>
              </a:solidFill>
              <a:latin typeface="+mn-lt"/>
            </a:endParaRPr>
          </a:p>
        </p:txBody>
      </p:sp>
      <p:sp>
        <p:nvSpPr>
          <p:cNvPr id="3" name="Rectangle 2"/>
          <p:cNvSpPr>
            <a:spLocks noChangeArrowheads="1"/>
          </p:cNvSpPr>
          <p:nvPr/>
        </p:nvSpPr>
        <p:spPr bwMode="auto">
          <a:xfrm>
            <a:off x="499008" y="86099"/>
            <a:ext cx="8229712" cy="113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nchorCtr="1"/>
          <a:lstStyle/>
          <a:p>
            <a:pPr defTabSz="315875">
              <a:defRPr/>
            </a:pPr>
            <a:r>
              <a:rPr lang="en-AU" sz="4008" kern="0" dirty="0">
                <a:solidFill>
                  <a:srgbClr val="002060"/>
                </a:solidFill>
                <a:latin typeface="Arial" charset="0"/>
              </a:rPr>
              <a:t>Example</a:t>
            </a:r>
            <a:endParaRPr lang="en-AU" sz="4008" kern="0" dirty="0">
              <a:solidFill>
                <a:srgbClr val="002060"/>
              </a:solidFill>
              <a:effectLst>
                <a:outerShdw blurRad="38100" dist="38100" dir="2700000" algn="tl">
                  <a:srgbClr val="000000"/>
                </a:outerShdw>
              </a:effectLst>
              <a:latin typeface="Arial" charset="0"/>
            </a:endParaRPr>
          </a:p>
        </p:txBody>
      </p:sp>
      <p:sp>
        <p:nvSpPr>
          <p:cNvPr id="4" name="Rectangle 3"/>
          <p:cNvSpPr/>
          <p:nvPr/>
        </p:nvSpPr>
        <p:spPr>
          <a:xfrm>
            <a:off x="75912" y="41445"/>
            <a:ext cx="9002224" cy="67293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4292" tIns="32145" rIns="64292" bIns="32145" anchor="ctr"/>
          <a:lstStyle/>
          <a:p>
            <a:pPr defTabSz="315875">
              <a:defRPr/>
            </a:pPr>
            <a:endParaRPr lang="en-AU" sz="1266" kern="0">
              <a:solidFill>
                <a:sysClr val="windowText" lastClr="000000"/>
              </a:solidFill>
            </a:endParaRPr>
          </a:p>
        </p:txBody>
      </p:sp>
      <p:pic>
        <p:nvPicPr>
          <p:cNvPr id="1026" name="Picture 2" descr="https://s-media-cache-ak0.pinimg.com/564x/92/5b/a8/925ba804acb540c63281d45ceee11b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012" y="1270543"/>
            <a:ext cx="2494666" cy="367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22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graphicFrame>
        <p:nvGraphicFramePr>
          <p:cNvPr id="2" name="Table 1"/>
          <p:cNvGraphicFramePr>
            <a:graphicFrameLocks noGrp="1"/>
          </p:cNvGraphicFramePr>
          <p:nvPr>
            <p:extLst>
              <p:ext uri="{D42A27DB-BD31-4B8C-83A1-F6EECF244321}">
                <p14:modId xmlns:p14="http://schemas.microsoft.com/office/powerpoint/2010/main" val="210023708"/>
              </p:ext>
            </p:extLst>
          </p:nvPr>
        </p:nvGraphicFramePr>
        <p:xfrm>
          <a:off x="305619" y="1052736"/>
          <a:ext cx="8496944" cy="5649080"/>
        </p:xfrm>
        <a:graphic>
          <a:graphicData uri="http://schemas.openxmlformats.org/drawingml/2006/table">
            <a:tbl>
              <a:tblPr firstRow="1" firstCol="1" bandRow="1">
                <a:tableStyleId>{5C22544A-7EE6-4342-B048-85BDC9FD1C3A}</a:tableStyleId>
              </a:tblPr>
              <a:tblGrid>
                <a:gridCol w="8496944">
                  <a:extLst>
                    <a:ext uri="{9D8B030D-6E8A-4147-A177-3AD203B41FA5}">
                      <a16:colId xmlns:a16="http://schemas.microsoft.com/office/drawing/2014/main" val="2766702255"/>
                    </a:ext>
                  </a:extLst>
                </a:gridCol>
              </a:tblGrid>
              <a:tr h="624445">
                <a:tc>
                  <a:txBody>
                    <a:bodyPr/>
                    <a:lstStyle/>
                    <a:p>
                      <a:pPr marL="0" marR="0">
                        <a:lnSpc>
                          <a:spcPct val="115000"/>
                        </a:lnSpc>
                        <a:spcBef>
                          <a:spcPts val="0"/>
                        </a:spcBef>
                        <a:spcAft>
                          <a:spcPts val="0"/>
                        </a:spcAft>
                      </a:pPr>
                      <a:r>
                        <a:rPr lang="en-AU" sz="1800" dirty="0">
                          <a:effectLst/>
                        </a:rPr>
                        <a:t>What are you trying to estimate?</a:t>
                      </a:r>
                      <a:endParaRPr lang="en-US" sz="1800" dirty="0">
                        <a:effectLst/>
                      </a:endParaRPr>
                    </a:p>
                    <a:p>
                      <a:pPr marL="0" marR="0">
                        <a:lnSpc>
                          <a:spcPct val="115000"/>
                        </a:lnSpc>
                        <a:spcBef>
                          <a:spcPts val="0"/>
                        </a:spcBef>
                        <a:spcAft>
                          <a:spcPts val="0"/>
                        </a:spcAft>
                      </a:pPr>
                      <a:r>
                        <a:rPr lang="en-AU" sz="1800" dirty="0">
                          <a:effectLst/>
                        </a:rPr>
                        <a:t> </a:t>
                      </a:r>
                      <a:endParaRPr lang="en-US" sz="1800" dirty="0">
                        <a:effectLst/>
                      </a:endParaRPr>
                    </a:p>
                  </a:txBody>
                  <a:tcPr marL="35001" marR="35001" marT="0" marB="0"/>
                </a:tc>
                <a:extLst>
                  <a:ext uri="{0D108BD9-81ED-4DB2-BD59-A6C34878D82A}">
                    <a16:rowId xmlns:a16="http://schemas.microsoft.com/office/drawing/2014/main" val="242898490"/>
                  </a:ext>
                </a:extLst>
              </a:tr>
              <a:tr h="624445">
                <a:tc>
                  <a:txBody>
                    <a:bodyPr/>
                    <a:lstStyle/>
                    <a:p>
                      <a:pPr marL="0" marR="0">
                        <a:lnSpc>
                          <a:spcPct val="115000"/>
                        </a:lnSpc>
                        <a:spcBef>
                          <a:spcPts val="0"/>
                        </a:spcBef>
                        <a:spcAft>
                          <a:spcPts val="0"/>
                        </a:spcAft>
                      </a:pPr>
                      <a:r>
                        <a:rPr lang="en-AU" sz="1800" dirty="0">
                          <a:effectLst/>
                        </a:rPr>
                        <a:t>What physical principles are you going to apply, and/or what information do you need?</a:t>
                      </a:r>
                      <a:endParaRPr lang="en-US" sz="1800" dirty="0">
                        <a:effectLst/>
                      </a:endParaRPr>
                    </a:p>
                    <a:p>
                      <a:pPr marL="0" marR="0">
                        <a:lnSpc>
                          <a:spcPct val="115000"/>
                        </a:lnSpc>
                        <a:spcBef>
                          <a:spcPts val="0"/>
                        </a:spcBef>
                        <a:spcAft>
                          <a:spcPts val="0"/>
                        </a:spcAft>
                      </a:pPr>
                      <a:endParaRPr lang="en-US" sz="1800" dirty="0">
                        <a:effectLst/>
                      </a:endParaRPr>
                    </a:p>
                  </a:txBody>
                  <a:tcPr marL="35001" marR="35001" marT="0" marB="0"/>
                </a:tc>
                <a:extLst>
                  <a:ext uri="{0D108BD9-81ED-4DB2-BD59-A6C34878D82A}">
                    <a16:rowId xmlns:a16="http://schemas.microsoft.com/office/drawing/2014/main" val="2008986171"/>
                  </a:ext>
                </a:extLst>
              </a:tr>
              <a:tr h="702285">
                <a:tc>
                  <a:txBody>
                    <a:bodyPr/>
                    <a:lstStyle/>
                    <a:p>
                      <a:pPr marL="0" marR="0">
                        <a:lnSpc>
                          <a:spcPct val="115000"/>
                        </a:lnSpc>
                        <a:spcBef>
                          <a:spcPts val="0"/>
                        </a:spcBef>
                        <a:spcAft>
                          <a:spcPts val="0"/>
                        </a:spcAft>
                      </a:pPr>
                      <a:r>
                        <a:rPr lang="en-AU" sz="1800" dirty="0">
                          <a:effectLst/>
                        </a:rPr>
                        <a:t>What values or equations do you already know that will help you solve the problem?</a:t>
                      </a:r>
                      <a:endParaRPr lang="en-US" sz="1800" dirty="0">
                        <a:effectLst/>
                      </a:endParaRPr>
                    </a:p>
                    <a:p>
                      <a:pPr marL="0" marR="0">
                        <a:lnSpc>
                          <a:spcPct val="115000"/>
                        </a:lnSpc>
                        <a:spcBef>
                          <a:spcPts val="0"/>
                        </a:spcBef>
                        <a:spcAft>
                          <a:spcPts val="0"/>
                        </a:spcAft>
                      </a:pPr>
                      <a:r>
                        <a:rPr lang="en-AU" sz="1800" dirty="0">
                          <a:effectLst/>
                        </a:rPr>
                        <a:t> </a:t>
                      </a:r>
                      <a:endParaRPr lang="en-US" sz="1800" dirty="0">
                        <a:effectLst/>
                      </a:endParaRPr>
                    </a:p>
                  </a:txBody>
                  <a:tcPr marL="35001" marR="35001" marT="0" marB="0"/>
                </a:tc>
                <a:extLst>
                  <a:ext uri="{0D108BD9-81ED-4DB2-BD59-A6C34878D82A}">
                    <a16:rowId xmlns:a16="http://schemas.microsoft.com/office/drawing/2014/main" val="2884003441"/>
                  </a:ext>
                </a:extLst>
              </a:tr>
              <a:tr h="624445">
                <a:tc>
                  <a:txBody>
                    <a:bodyPr/>
                    <a:lstStyle/>
                    <a:p>
                      <a:pPr marL="0" marR="0">
                        <a:lnSpc>
                          <a:spcPct val="115000"/>
                        </a:lnSpc>
                        <a:spcBef>
                          <a:spcPts val="0"/>
                        </a:spcBef>
                        <a:spcAft>
                          <a:spcPts val="0"/>
                        </a:spcAft>
                      </a:pPr>
                      <a:r>
                        <a:rPr lang="en-AU" sz="1800" dirty="0">
                          <a:effectLst/>
                        </a:rPr>
                        <a:t>What assumptions have you made (be prepared to defend these)? </a:t>
                      </a:r>
                      <a:endParaRPr lang="en-US" sz="1800" dirty="0">
                        <a:effectLst/>
                      </a:endParaRPr>
                    </a:p>
                    <a:p>
                      <a:pPr marL="0" marR="0">
                        <a:lnSpc>
                          <a:spcPct val="115000"/>
                        </a:lnSpc>
                        <a:spcBef>
                          <a:spcPts val="0"/>
                        </a:spcBef>
                        <a:spcAft>
                          <a:spcPts val="0"/>
                        </a:spcAft>
                      </a:pPr>
                      <a:r>
                        <a:rPr lang="en-AU" sz="1800" dirty="0">
                          <a:effectLst/>
                        </a:rPr>
                        <a:t> </a:t>
                      </a:r>
                      <a:endParaRPr lang="en-US" sz="1800" dirty="0">
                        <a:effectLst/>
                      </a:endParaRPr>
                    </a:p>
                  </a:txBody>
                  <a:tcPr marL="35001" marR="35001" marT="0" marB="0"/>
                </a:tc>
                <a:extLst>
                  <a:ext uri="{0D108BD9-81ED-4DB2-BD59-A6C34878D82A}">
                    <a16:rowId xmlns:a16="http://schemas.microsoft.com/office/drawing/2014/main" val="4078727283"/>
                  </a:ext>
                </a:extLst>
              </a:tr>
              <a:tr h="845995">
                <a:tc>
                  <a:txBody>
                    <a:bodyPr/>
                    <a:lstStyle/>
                    <a:p>
                      <a:pPr marL="0" marR="0">
                        <a:lnSpc>
                          <a:spcPct val="115000"/>
                        </a:lnSpc>
                        <a:spcBef>
                          <a:spcPts val="0"/>
                        </a:spcBef>
                        <a:spcAft>
                          <a:spcPts val="0"/>
                        </a:spcAft>
                      </a:pPr>
                      <a:r>
                        <a:rPr lang="en-AU" sz="1800" dirty="0">
                          <a:effectLst/>
                        </a:rPr>
                        <a:t>What </a:t>
                      </a:r>
                      <a:r>
                        <a:rPr lang="en-AU" sz="1800">
                          <a:effectLst/>
                        </a:rPr>
                        <a:t>have you </a:t>
                      </a:r>
                      <a:r>
                        <a:rPr lang="en-AU" sz="1800" dirty="0">
                          <a:effectLst/>
                        </a:rPr>
                        <a:t>guessed or estimated? (Categorise your confidence in the guesses/estimates as poor, moderate or high – and be prepared to defend these)</a:t>
                      </a:r>
                      <a:endParaRPr lang="en-US" sz="1800" dirty="0">
                        <a:effectLst/>
                      </a:endParaRPr>
                    </a:p>
                  </a:txBody>
                  <a:tcPr marL="35001" marR="35001" marT="0" marB="0"/>
                </a:tc>
                <a:extLst>
                  <a:ext uri="{0D108BD9-81ED-4DB2-BD59-A6C34878D82A}">
                    <a16:rowId xmlns:a16="http://schemas.microsoft.com/office/drawing/2014/main" val="183889752"/>
                  </a:ext>
                </a:extLst>
              </a:tr>
              <a:tr h="624445">
                <a:tc>
                  <a:txBody>
                    <a:bodyPr/>
                    <a:lstStyle/>
                    <a:p>
                      <a:pPr marL="0" marR="0">
                        <a:lnSpc>
                          <a:spcPct val="115000"/>
                        </a:lnSpc>
                        <a:spcBef>
                          <a:spcPts val="0"/>
                        </a:spcBef>
                        <a:spcAft>
                          <a:spcPts val="0"/>
                        </a:spcAft>
                      </a:pPr>
                      <a:r>
                        <a:rPr lang="en-AU" sz="1800" dirty="0">
                          <a:effectLst/>
                        </a:rPr>
                        <a:t>Now work through the calculations (and write them down) </a:t>
                      </a:r>
                      <a:endParaRPr lang="en-US" sz="1800" dirty="0">
                        <a:effectLst/>
                      </a:endParaRPr>
                    </a:p>
                    <a:p>
                      <a:pPr marL="0" marR="0">
                        <a:lnSpc>
                          <a:spcPct val="115000"/>
                        </a:lnSpc>
                        <a:spcBef>
                          <a:spcPts val="0"/>
                        </a:spcBef>
                        <a:spcAft>
                          <a:spcPts val="0"/>
                        </a:spcAft>
                      </a:pPr>
                      <a:r>
                        <a:rPr lang="en-AU" sz="1800" dirty="0">
                          <a:effectLst/>
                        </a:rPr>
                        <a:t> </a:t>
                      </a:r>
                      <a:endParaRPr lang="en-US" sz="1800" dirty="0">
                        <a:effectLst/>
                      </a:endParaRPr>
                    </a:p>
                  </a:txBody>
                  <a:tcPr marL="35001" marR="35001" marT="0" marB="0"/>
                </a:tc>
                <a:extLst>
                  <a:ext uri="{0D108BD9-81ED-4DB2-BD59-A6C34878D82A}">
                    <a16:rowId xmlns:a16="http://schemas.microsoft.com/office/drawing/2014/main" val="3504580232"/>
                  </a:ext>
                </a:extLst>
              </a:tr>
              <a:tr h="624445">
                <a:tc>
                  <a:txBody>
                    <a:bodyPr/>
                    <a:lstStyle/>
                    <a:p>
                      <a:pPr marL="0" marR="0">
                        <a:lnSpc>
                          <a:spcPct val="115000"/>
                        </a:lnSpc>
                        <a:spcBef>
                          <a:spcPts val="0"/>
                        </a:spcBef>
                        <a:spcAft>
                          <a:spcPts val="0"/>
                        </a:spcAft>
                      </a:pPr>
                      <a:r>
                        <a:rPr lang="en-AU" sz="1800" dirty="0">
                          <a:effectLst/>
                        </a:rPr>
                        <a:t>What is your answer?</a:t>
                      </a:r>
                      <a:endParaRPr lang="en-US" sz="1800" dirty="0">
                        <a:effectLst/>
                      </a:endParaRPr>
                    </a:p>
                    <a:p>
                      <a:pPr marL="0" marR="0">
                        <a:lnSpc>
                          <a:spcPct val="115000"/>
                        </a:lnSpc>
                        <a:spcBef>
                          <a:spcPts val="0"/>
                        </a:spcBef>
                        <a:spcAft>
                          <a:spcPts val="0"/>
                        </a:spcAft>
                      </a:pPr>
                      <a:r>
                        <a:rPr lang="en-AU" sz="1800" dirty="0">
                          <a:effectLst/>
                        </a:rPr>
                        <a:t> </a:t>
                      </a:r>
                      <a:endParaRPr lang="en-US" sz="1800" dirty="0">
                        <a:effectLst/>
                      </a:endParaRPr>
                    </a:p>
                  </a:txBody>
                  <a:tcPr marL="35001" marR="35001" marT="0" marB="0"/>
                </a:tc>
                <a:extLst>
                  <a:ext uri="{0D108BD9-81ED-4DB2-BD59-A6C34878D82A}">
                    <a16:rowId xmlns:a16="http://schemas.microsoft.com/office/drawing/2014/main" val="2792531110"/>
                  </a:ext>
                </a:extLst>
              </a:tr>
              <a:tr h="946120">
                <a:tc>
                  <a:txBody>
                    <a:bodyPr/>
                    <a:lstStyle/>
                    <a:p>
                      <a:pPr marL="0" marR="0">
                        <a:lnSpc>
                          <a:spcPct val="115000"/>
                        </a:lnSpc>
                        <a:spcBef>
                          <a:spcPts val="0"/>
                        </a:spcBef>
                        <a:spcAft>
                          <a:spcPts val="0"/>
                        </a:spcAft>
                      </a:pPr>
                      <a:r>
                        <a:rPr lang="en-AU" sz="1800" dirty="0">
                          <a:effectLst/>
                        </a:rPr>
                        <a:t>Compare your answer with a group nearby working on the same problem – how closely do the answers agree?</a:t>
                      </a:r>
                      <a:endParaRPr lang="en-US" sz="1800" dirty="0">
                        <a:effectLst/>
                      </a:endParaRPr>
                    </a:p>
                  </a:txBody>
                  <a:tcPr marL="35001" marR="35001" marT="0" marB="0"/>
                </a:tc>
                <a:extLst>
                  <a:ext uri="{0D108BD9-81ED-4DB2-BD59-A6C34878D82A}">
                    <a16:rowId xmlns:a16="http://schemas.microsoft.com/office/drawing/2014/main" val="4095463425"/>
                  </a:ext>
                </a:extLst>
              </a:tr>
            </a:tbl>
          </a:graphicData>
        </a:graphic>
      </p:graphicFrame>
      <p:sp>
        <p:nvSpPr>
          <p:cNvPr id="5" name="Rectangle 4"/>
          <p:cNvSpPr>
            <a:spLocks noChangeArrowheads="1"/>
          </p:cNvSpPr>
          <p:nvPr/>
        </p:nvSpPr>
        <p:spPr bwMode="auto">
          <a:xfrm>
            <a:off x="499008" y="86099"/>
            <a:ext cx="8229712" cy="113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nchorCtr="1"/>
          <a:lstStyle/>
          <a:p>
            <a:pPr defTabSz="315875">
              <a:defRPr/>
            </a:pPr>
            <a:r>
              <a:rPr lang="en-AU" sz="3600" kern="0" dirty="0">
                <a:solidFill>
                  <a:srgbClr val="002060"/>
                </a:solidFill>
                <a:latin typeface="Arial" charset="0"/>
              </a:rPr>
              <a:t>Problem solving pro forma</a:t>
            </a:r>
            <a:endParaRPr lang="en-AU" sz="3600" kern="0" dirty="0">
              <a:solidFill>
                <a:srgbClr val="00206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27485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403648" y="-81750"/>
            <a:ext cx="6408712" cy="1470025"/>
          </a:xfrm>
        </p:spPr>
        <p:txBody>
          <a:bodyPr>
            <a:noAutofit/>
          </a:bodyPr>
          <a:lstStyle/>
          <a:p>
            <a:r>
              <a:rPr lang="en-AU" sz="4000" dirty="0">
                <a:solidFill>
                  <a:srgbClr val="002060"/>
                </a:solidFill>
                <a:latin typeface="+mn-lt"/>
              </a:rPr>
              <a:t>Thermal conduction</a:t>
            </a:r>
          </a:p>
        </p:txBody>
      </p:sp>
      <p:sp>
        <p:nvSpPr>
          <p:cNvPr id="6" name="Rectangle 5"/>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pic>
        <p:nvPicPr>
          <p:cNvPr id="2" name="Picture 1"/>
          <p:cNvPicPr>
            <a:picLocks noChangeAspect="1"/>
          </p:cNvPicPr>
          <p:nvPr/>
        </p:nvPicPr>
        <p:blipFill>
          <a:blip r:embed="rId3"/>
          <a:stretch>
            <a:fillRect/>
          </a:stretch>
        </p:blipFill>
        <p:spPr>
          <a:xfrm>
            <a:off x="1013668" y="1412776"/>
            <a:ext cx="7116663" cy="3445963"/>
          </a:xfrm>
          <a:prstGeom prst="rect">
            <a:avLst/>
          </a:prstGeom>
        </p:spPr>
      </p:pic>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flipV="1">
            <a:off x="1403648" y="152400"/>
            <a:ext cx="7892752" cy="12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5" name="Rectangle 4"/>
              <p:cNvSpPr/>
              <p:nvPr/>
            </p:nvSpPr>
            <p:spPr>
              <a:xfrm>
                <a:off x="2987824" y="5294518"/>
                <a:ext cx="2925239" cy="9103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1">
                              <a:solidFill>
                                <a:srgbClr val="002060"/>
                              </a:solidFill>
                              <a:latin typeface="Cambria Math" panose="02040503050406030204" pitchFamily="18" charset="0"/>
                            </a:rPr>
                            <m:t>𝑄</m:t>
                          </m:r>
                        </m:num>
                        <m:den>
                          <m:r>
                            <a:rPr lang="en-US" sz="2800" b="0" i="1">
                              <a:solidFill>
                                <a:srgbClr val="002060"/>
                              </a:solidFill>
                              <a:latin typeface="Cambria Math" panose="02040503050406030204" pitchFamily="18" charset="0"/>
                            </a:rPr>
                            <m:t>𝑡</m:t>
                          </m:r>
                        </m:den>
                      </m:f>
                      <m:r>
                        <a:rPr lang="en-US" sz="2800" b="0" i="0">
                          <a:solidFill>
                            <a:srgbClr val="002060"/>
                          </a:solidFill>
                          <a:latin typeface="Cambria Math" panose="02040503050406030204" pitchFamily="18" charset="0"/>
                        </a:rPr>
                        <m:t>=</m:t>
                      </m:r>
                      <m:f>
                        <m:fPr>
                          <m:ctrlPr>
                            <a:rPr lang="en-US" sz="2800" i="1">
                              <a:solidFill>
                                <a:srgbClr val="002060"/>
                              </a:solidFill>
                              <a:latin typeface="Cambria Math" panose="02040503050406030204" pitchFamily="18" charset="0"/>
                            </a:rPr>
                          </m:ctrlPr>
                        </m:fPr>
                        <m:num>
                          <m:r>
                            <a:rPr lang="en-US" sz="2800" b="0" i="1">
                              <a:solidFill>
                                <a:srgbClr val="002060"/>
                              </a:solidFill>
                              <a:latin typeface="Cambria Math" panose="02040503050406030204" pitchFamily="18" charset="0"/>
                            </a:rPr>
                            <m:t>𝑘𝐴</m:t>
                          </m:r>
                        </m:num>
                        <m:den>
                          <m:r>
                            <a:rPr lang="en-US" sz="2800" b="0" i="1" smtClean="0">
                              <a:solidFill>
                                <a:srgbClr val="002060"/>
                              </a:solidFill>
                              <a:latin typeface="Cambria Math" panose="02040503050406030204" pitchFamily="18" charset="0"/>
                            </a:rPr>
                            <m:t>𝑑</m:t>
                          </m:r>
                        </m:den>
                      </m:f>
                      <m:d>
                        <m:dPr>
                          <m:ctrlPr>
                            <a:rPr lang="en-US" sz="2800" i="1">
                              <a:solidFill>
                                <a:srgbClr val="002060"/>
                              </a:solidFill>
                              <a:latin typeface="Cambria Math" panose="02040503050406030204" pitchFamily="18" charset="0"/>
                            </a:rPr>
                          </m:ctrlPr>
                        </m:dPr>
                        <m:e>
                          <m:sSub>
                            <m:sSubPr>
                              <m:ctrlPr>
                                <a:rPr lang="en-US" sz="2800" i="1">
                                  <a:solidFill>
                                    <a:srgbClr val="002060"/>
                                  </a:solidFill>
                                  <a:latin typeface="Cambria Math" panose="02040503050406030204" pitchFamily="18" charset="0"/>
                                </a:rPr>
                              </m:ctrlPr>
                            </m:sSubPr>
                            <m:e>
                              <m:r>
                                <a:rPr lang="en-US" sz="2800" b="0" i="1">
                                  <a:solidFill>
                                    <a:srgbClr val="002060"/>
                                  </a:solidFill>
                                  <a:latin typeface="Cambria Math" panose="02040503050406030204" pitchFamily="18" charset="0"/>
                                </a:rPr>
                                <m:t>𝑇</m:t>
                              </m:r>
                            </m:e>
                            <m:sub>
                              <m:r>
                                <a:rPr lang="en-US" sz="2800" b="0" i="0">
                                  <a:solidFill>
                                    <a:srgbClr val="002060"/>
                                  </a:solidFill>
                                  <a:latin typeface="Cambria Math" panose="02040503050406030204" pitchFamily="18" charset="0"/>
                                </a:rPr>
                                <m:t>2</m:t>
                              </m:r>
                            </m:sub>
                          </m:sSub>
                          <m:r>
                            <a:rPr lang="en-US" sz="2800" b="0" i="0">
                              <a:solidFill>
                                <a:srgbClr val="002060"/>
                              </a:solidFill>
                              <a:latin typeface="Cambria Math" panose="02040503050406030204" pitchFamily="18" charset="0"/>
                            </a:rPr>
                            <m:t>−</m:t>
                          </m:r>
                          <m:sSub>
                            <m:sSubPr>
                              <m:ctrlPr>
                                <a:rPr lang="en-US" sz="2800" i="1">
                                  <a:solidFill>
                                    <a:srgbClr val="002060"/>
                                  </a:solidFill>
                                  <a:latin typeface="Cambria Math" panose="02040503050406030204" pitchFamily="18" charset="0"/>
                                </a:rPr>
                              </m:ctrlPr>
                            </m:sSubPr>
                            <m:e>
                              <m:r>
                                <a:rPr lang="en-US" sz="2800" b="0" i="1">
                                  <a:solidFill>
                                    <a:srgbClr val="002060"/>
                                  </a:solidFill>
                                  <a:latin typeface="Cambria Math" panose="02040503050406030204" pitchFamily="18" charset="0"/>
                                </a:rPr>
                                <m:t>𝑇</m:t>
                              </m:r>
                            </m:e>
                            <m:sub>
                              <m:r>
                                <a:rPr lang="en-US" sz="2800" b="0" i="0">
                                  <a:solidFill>
                                    <a:srgbClr val="002060"/>
                                  </a:solidFill>
                                  <a:latin typeface="Cambria Math" panose="02040503050406030204" pitchFamily="18" charset="0"/>
                                </a:rPr>
                                <m:t>1</m:t>
                              </m:r>
                            </m:sub>
                          </m:sSub>
                        </m:e>
                      </m:d>
                    </m:oMath>
                  </m:oMathPara>
                </a14:m>
                <a:endParaRPr lang="en-US" sz="2800" dirty="0">
                  <a:latin typeface="Californian FB" panose="0207040306080B030204" pitchFamily="18" charset="0"/>
                  <a:cs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987824" y="5294518"/>
                <a:ext cx="2925239" cy="910377"/>
              </a:xfrm>
              <a:prstGeom prst="rect">
                <a:avLst/>
              </a:prstGeom>
              <a:blipFill>
                <a:blip r:embed="rId4"/>
                <a:stretch>
                  <a:fillRect/>
                </a:stretch>
              </a:blipFill>
            </p:spPr>
            <p:txBody>
              <a:bodyPr/>
              <a:lstStyle/>
              <a:p>
                <a:r>
                  <a:rPr lang="en-US">
                    <a:noFill/>
                  </a:rPr>
                  <a:t> </a:t>
                </a:r>
              </a:p>
            </p:txBody>
          </p:sp>
        </mc:Fallback>
      </mc:AlternateContent>
      <p:sp>
        <p:nvSpPr>
          <p:cNvPr id="9" name="Oval 8"/>
          <p:cNvSpPr/>
          <p:nvPr/>
        </p:nvSpPr>
        <p:spPr>
          <a:xfrm>
            <a:off x="2987824" y="5268643"/>
            <a:ext cx="562851" cy="1004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360432" y="5034210"/>
            <a:ext cx="627392" cy="50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9632" y="4674073"/>
            <a:ext cx="1944215" cy="369332"/>
          </a:xfrm>
          <a:prstGeom prst="rect">
            <a:avLst/>
          </a:prstGeom>
          <a:noFill/>
        </p:spPr>
        <p:txBody>
          <a:bodyPr wrap="square" rtlCol="0">
            <a:spAutoFit/>
          </a:bodyPr>
          <a:lstStyle/>
          <a:p>
            <a:r>
              <a:rPr lang="en-US" b="1" dirty="0">
                <a:solidFill>
                  <a:srgbClr val="FF0000"/>
                </a:solidFill>
              </a:rPr>
              <a:t>Rate of heat flow</a:t>
            </a:r>
          </a:p>
        </p:txBody>
      </p:sp>
    </p:spTree>
    <p:extLst>
      <p:ext uri="{BB962C8B-B14F-4D97-AF65-F5344CB8AC3E}">
        <p14:creationId xmlns:p14="http://schemas.microsoft.com/office/powerpoint/2010/main" val="7248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28" y="3284984"/>
            <a:ext cx="8568951" cy="2420888"/>
          </a:xfrm>
        </p:spPr>
        <p:txBody>
          <a:bodyPr>
            <a:normAutofit/>
          </a:bodyPr>
          <a:lstStyle/>
          <a:p>
            <a:pPr marL="0" indent="0">
              <a:buNone/>
            </a:pPr>
            <a:endParaRPr lang="en-AU" sz="2800" dirty="0">
              <a:solidFill>
                <a:srgbClr val="002060"/>
              </a:solidFill>
            </a:endParaRPr>
          </a:p>
          <a:p>
            <a:pPr marL="514350" indent="-514350">
              <a:buFont typeface="+mj-lt"/>
              <a:buAutoNum type="arabicPeriod"/>
            </a:pPr>
            <a:r>
              <a:rPr lang="en-AU" sz="2800" dirty="0">
                <a:solidFill>
                  <a:srgbClr val="002060"/>
                </a:solidFill>
              </a:rPr>
              <a:t>Estimate the amount of heat lost from the cabin over 12 hours</a:t>
            </a:r>
          </a:p>
          <a:p>
            <a:pPr marL="514350" indent="-514350">
              <a:buFont typeface="+mj-lt"/>
              <a:buAutoNum type="arabicPeriod"/>
            </a:pPr>
            <a:r>
              <a:rPr lang="en-AU" sz="2800" dirty="0">
                <a:solidFill>
                  <a:srgbClr val="002060"/>
                </a:solidFill>
              </a:rPr>
              <a:t>How much will it cost to heat the cabin for 12 hours using electricity?</a:t>
            </a:r>
            <a:endParaRPr lang="en-US" sz="2800" dirty="0">
              <a:solidFill>
                <a:srgbClr val="002060"/>
              </a:solidFill>
            </a:endParaRPr>
          </a:p>
          <a:p>
            <a:pPr marL="0" indent="0">
              <a:buNone/>
            </a:pPr>
            <a:endParaRPr lang="en-AU" sz="5100" dirty="0">
              <a:solidFill>
                <a:srgbClr val="002060"/>
              </a:solidFill>
            </a:endParaRPr>
          </a:p>
          <a:p>
            <a:pPr marL="742913" indent="-742913">
              <a:buFont typeface="+mj-lt"/>
              <a:buAutoNum type="arabicPeriod" startAt="2"/>
            </a:pPr>
            <a:endParaRPr lang="en-AU" sz="3600" b="1" dirty="0">
              <a:solidFill>
                <a:srgbClr val="002060"/>
              </a:solidFill>
            </a:endParaRPr>
          </a:p>
          <a:p>
            <a:pPr marL="0" indent="0">
              <a:buNone/>
            </a:pPr>
            <a:endParaRPr lang="en-AU" sz="4400" dirty="0">
              <a:solidFill>
                <a:srgbClr val="002060"/>
              </a:solidFill>
            </a:endParaRPr>
          </a:p>
        </p:txBody>
      </p:sp>
      <p:sp>
        <p:nvSpPr>
          <p:cNvPr id="4" name="Slide Number Placeholder 3"/>
          <p:cNvSpPr>
            <a:spLocks noGrp="1"/>
          </p:cNvSpPr>
          <p:nvPr>
            <p:ph type="sldNum" sz="quarter" idx="12"/>
          </p:nvPr>
        </p:nvSpPr>
        <p:spPr/>
        <p:txBody>
          <a:bodyPr/>
          <a:lstStyle/>
          <a:p>
            <a:fld id="{9B5E754F-64F2-466F-B8B8-3B4D44A26AA3}" type="slidenum">
              <a:rPr lang="en-AU" smtClean="0"/>
              <a:pPr/>
              <a:t>9</a:t>
            </a:fld>
            <a:endParaRPr lang="en-AU"/>
          </a:p>
        </p:txBody>
      </p:sp>
      <p:sp>
        <p:nvSpPr>
          <p:cNvPr id="5" name="Rectangle 4"/>
          <p:cNvSpPr/>
          <p:nvPr/>
        </p:nvSpPr>
        <p:spPr>
          <a:xfrm>
            <a:off x="107504" y="58316"/>
            <a:ext cx="8893175" cy="6741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AU"/>
          </a:p>
        </p:txBody>
      </p:sp>
      <p:sp>
        <p:nvSpPr>
          <p:cNvPr id="6" name="Rectangle 5"/>
          <p:cNvSpPr/>
          <p:nvPr/>
        </p:nvSpPr>
        <p:spPr>
          <a:xfrm>
            <a:off x="137499" y="588053"/>
            <a:ext cx="8549301" cy="584771"/>
          </a:xfrm>
          <a:prstGeom prst="rect">
            <a:avLst/>
          </a:prstGeom>
        </p:spPr>
        <p:txBody>
          <a:bodyPr wrap="square" lIns="91436" tIns="45718" rIns="91436" bIns="45718">
            <a:spAutoFit/>
          </a:bodyPr>
          <a:lstStyle/>
          <a:p>
            <a:pPr algn="ctr"/>
            <a:r>
              <a:rPr lang="en-US" sz="3200" dirty="0">
                <a:solidFill>
                  <a:srgbClr val="002060"/>
                </a:solidFill>
              </a:rPr>
              <a:t>Fermi Problem</a:t>
            </a:r>
            <a:endParaRPr lang="en-AU" sz="3200" dirty="0">
              <a:solidFill>
                <a:srgbClr val="002060"/>
              </a:solidFill>
            </a:endParaRPr>
          </a:p>
        </p:txBody>
      </p:sp>
      <p:sp>
        <p:nvSpPr>
          <p:cNvPr id="2" name="Rectangle 1"/>
          <p:cNvSpPr/>
          <p:nvPr/>
        </p:nvSpPr>
        <p:spPr>
          <a:xfrm>
            <a:off x="2051720" y="1662397"/>
            <a:ext cx="5400600" cy="1631216"/>
          </a:xfrm>
          <a:prstGeom prst="rect">
            <a:avLst/>
          </a:prstGeom>
        </p:spPr>
        <p:txBody>
          <a:bodyPr wrap="square">
            <a:spAutoFit/>
          </a:bodyPr>
          <a:lstStyle/>
          <a:p>
            <a:r>
              <a:rPr lang="en-AU" sz="2000" dirty="0">
                <a:solidFill>
                  <a:srgbClr val="002060"/>
                </a:solidFill>
              </a:rPr>
              <a:t>Les has built a small wooden cabin in his back garden in Sydney to act as an office. The cabin has floor dimensions of 3m </a:t>
            </a:r>
            <a:r>
              <a:rPr lang="en-AU" sz="2000" dirty="0">
                <a:solidFill>
                  <a:srgbClr val="002060"/>
                </a:solidFill>
                <a:sym typeface="Symbol" panose="05050102010706020507" pitchFamily="18" charset="2"/>
              </a:rPr>
              <a:t></a:t>
            </a:r>
            <a:r>
              <a:rPr lang="en-AU" sz="2000" dirty="0">
                <a:solidFill>
                  <a:srgbClr val="002060"/>
                </a:solidFill>
              </a:rPr>
              <a:t> 4m. On one winter’s day, Les maintains the inside temperature at 23 </a:t>
            </a:r>
            <a:r>
              <a:rPr lang="en-AU" sz="2000" dirty="0">
                <a:solidFill>
                  <a:srgbClr val="002060"/>
                </a:solidFill>
                <a:sym typeface="Symbol" panose="05050102010706020507" pitchFamily="18" charset="2"/>
              </a:rPr>
              <a:t></a:t>
            </a:r>
            <a:r>
              <a:rPr lang="en-AU" sz="2000" dirty="0">
                <a:solidFill>
                  <a:srgbClr val="002060"/>
                </a:solidFill>
              </a:rPr>
              <a:t>C while the outside temperature is at 14 </a:t>
            </a:r>
            <a:r>
              <a:rPr lang="en-AU" sz="2000" dirty="0">
                <a:solidFill>
                  <a:srgbClr val="002060"/>
                </a:solidFill>
                <a:sym typeface="Symbol" panose="05050102010706020507" pitchFamily="18" charset="2"/>
              </a:rPr>
              <a:t></a:t>
            </a:r>
            <a:r>
              <a:rPr lang="en-AU" sz="2000" dirty="0">
                <a:solidFill>
                  <a:srgbClr val="002060"/>
                </a:solidFill>
              </a:rPr>
              <a:t>C.</a:t>
            </a:r>
          </a:p>
        </p:txBody>
      </p:sp>
    </p:spTree>
    <p:extLst>
      <p:ext uri="{BB962C8B-B14F-4D97-AF65-F5344CB8AC3E}">
        <p14:creationId xmlns:p14="http://schemas.microsoft.com/office/powerpoint/2010/main" val="322544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N W3"/>
        <a:cs typeface=""/>
      </a:majorFont>
      <a:minorFont>
        <a:latin typeface="Arial"/>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0" smtClean="0">
            <a:ln>
              <a:noFill/>
            </a:ln>
            <a:solidFill>
              <a:schemeClr val="bg1"/>
            </a:solidFill>
            <a:effectLst/>
            <a:latin typeface="Arial" charset="0"/>
            <a:ea typeface="ヒラギノ角ゴ ProN W3" pitchFamily="1"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0" smtClean="0">
            <a:ln>
              <a:noFill/>
            </a:ln>
            <a:solidFill>
              <a:schemeClr val="bg1"/>
            </a:solidFill>
            <a:effectLst/>
            <a:latin typeface="Arial" charset="0"/>
            <a:ea typeface="ヒラギノ角ゴ ProN W3" pitchFamily="1"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15848</TotalTime>
  <Words>962</Words>
  <Application>Microsoft Office PowerPoint</Application>
  <PresentationFormat>On-screen Show (4:3)</PresentationFormat>
  <Paragraphs>123</Paragraphs>
  <Slides>15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ＭＳ Ｐゴシック</vt:lpstr>
      <vt:lpstr>Arial</vt:lpstr>
      <vt:lpstr>Calibri</vt:lpstr>
      <vt:lpstr>Californian FB</vt:lpstr>
      <vt:lpstr>Cambria Math</vt:lpstr>
      <vt:lpstr>Symbol</vt:lpstr>
      <vt:lpstr>Times New Roman</vt:lpstr>
      <vt:lpstr>ヒラギノ角ゴ ProN W3</vt:lpstr>
      <vt:lpstr>Office Theme</vt:lpstr>
      <vt:lpstr>1_Office Theme</vt:lpstr>
      <vt:lpstr>PowerPoint Presentation</vt:lpstr>
      <vt:lpstr>PowerPoint Presentation</vt:lpstr>
      <vt:lpstr>PowerPoint Presentation</vt:lpstr>
      <vt:lpstr>Problem based learning (PBL)</vt:lpstr>
      <vt:lpstr>PowerPoint Presentation</vt:lpstr>
      <vt:lpstr>PowerPoint Presentation</vt:lpstr>
      <vt:lpstr>PowerPoint Presentation</vt:lpstr>
      <vt:lpstr>Thermal conduction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dc:creator>
  <cp:lastModifiedBy>Les Kirkup</cp:lastModifiedBy>
  <cp:revision>674</cp:revision>
  <cp:lastPrinted>2017-02-06T04:54:37Z</cp:lastPrinted>
  <dcterms:created xsi:type="dcterms:W3CDTF">2012-01-06T01:14:51Z</dcterms:created>
  <dcterms:modified xsi:type="dcterms:W3CDTF">2017-02-09T23:40:25Z</dcterms:modified>
</cp:coreProperties>
</file>