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sldIdLst>
    <p:sldId id="256" r:id="rId3"/>
    <p:sldId id="259" r:id="rId4"/>
    <p:sldId id="260" r:id="rId5"/>
    <p:sldId id="263" r:id="rId6"/>
    <p:sldId id="262" r:id="rId7"/>
    <p:sldId id="257" r:id="rId8"/>
    <p:sldId id="261" r:id="rId9"/>
    <p:sldId id="264" r:id="rId10"/>
    <p:sldId id="265" r:id="rId11"/>
    <p:sldId id="267" r:id="rId12"/>
    <p:sldId id="269" r:id="rId13"/>
    <p:sldId id="270" r:id="rId14"/>
    <p:sldId id="271" r:id="rId15"/>
    <p:sldId id="272" r:id="rId16"/>
    <p:sldId id="273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2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66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9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rb\Documents\qcaa\mathsbdistribu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rb\Documents\qcaa\mathsbdistribu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2000"/>
              <a:t>Distribution of levels of achievement in Maths B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VLA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Sheet1!$A$2:$A$28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Sheet1!$C$2:$C$28</c:f>
              <c:numCache>
                <c:formatCode>General</c:formatCode>
                <c:ptCount val="27"/>
                <c:pt idx="0">
                  <c:v>7.5</c:v>
                </c:pt>
                <c:pt idx="1">
                  <c:v>9.41</c:v>
                </c:pt>
                <c:pt idx="2">
                  <c:v>8.8000000000000007</c:v>
                </c:pt>
                <c:pt idx="3">
                  <c:v>8.42</c:v>
                </c:pt>
                <c:pt idx="4">
                  <c:v>9.44</c:v>
                </c:pt>
                <c:pt idx="5">
                  <c:v>8.9</c:v>
                </c:pt>
                <c:pt idx="6">
                  <c:v>8.83</c:v>
                </c:pt>
                <c:pt idx="7">
                  <c:v>7.5</c:v>
                </c:pt>
                <c:pt idx="8">
                  <c:v>7.7</c:v>
                </c:pt>
                <c:pt idx="9">
                  <c:v>6.89</c:v>
                </c:pt>
                <c:pt idx="10">
                  <c:v>6.75</c:v>
                </c:pt>
                <c:pt idx="11">
                  <c:v>7.37</c:v>
                </c:pt>
                <c:pt idx="12">
                  <c:v>6.37</c:v>
                </c:pt>
                <c:pt idx="13">
                  <c:v>6.08</c:v>
                </c:pt>
                <c:pt idx="14">
                  <c:v>5.51</c:v>
                </c:pt>
                <c:pt idx="15">
                  <c:v>5.44</c:v>
                </c:pt>
                <c:pt idx="16">
                  <c:v>4.3099999999999996</c:v>
                </c:pt>
                <c:pt idx="17">
                  <c:v>3.99</c:v>
                </c:pt>
                <c:pt idx="18">
                  <c:v>2.54</c:v>
                </c:pt>
                <c:pt idx="19">
                  <c:v>1.95</c:v>
                </c:pt>
                <c:pt idx="20">
                  <c:v>2.0099999999999998</c:v>
                </c:pt>
                <c:pt idx="21">
                  <c:v>1.39</c:v>
                </c:pt>
                <c:pt idx="22">
                  <c:v>1.0900000000000001</c:v>
                </c:pt>
                <c:pt idx="23">
                  <c:v>0.95</c:v>
                </c:pt>
                <c:pt idx="24">
                  <c:v>0.6</c:v>
                </c:pt>
                <c:pt idx="25">
                  <c:v>0.61</c:v>
                </c:pt>
                <c:pt idx="26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9F-4DEC-85BF-9AC30C00F4A2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Sheet1!$A$2:$A$28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Sheet1!$D$2:$D$28</c:f>
              <c:numCache>
                <c:formatCode>General</c:formatCode>
                <c:ptCount val="27"/>
                <c:pt idx="0">
                  <c:v>22.41</c:v>
                </c:pt>
                <c:pt idx="1">
                  <c:v>24.48</c:v>
                </c:pt>
                <c:pt idx="2">
                  <c:v>24.5</c:v>
                </c:pt>
                <c:pt idx="3">
                  <c:v>24.56</c:v>
                </c:pt>
                <c:pt idx="4">
                  <c:v>24.17</c:v>
                </c:pt>
                <c:pt idx="5">
                  <c:v>24.09</c:v>
                </c:pt>
                <c:pt idx="6">
                  <c:v>22.55</c:v>
                </c:pt>
                <c:pt idx="7">
                  <c:v>22.91</c:v>
                </c:pt>
                <c:pt idx="8">
                  <c:v>22.29</c:v>
                </c:pt>
                <c:pt idx="9">
                  <c:v>22.56</c:v>
                </c:pt>
                <c:pt idx="10">
                  <c:v>22.12</c:v>
                </c:pt>
                <c:pt idx="11">
                  <c:v>21.81</c:v>
                </c:pt>
                <c:pt idx="12">
                  <c:v>21.64</c:v>
                </c:pt>
                <c:pt idx="13">
                  <c:v>20.91</c:v>
                </c:pt>
                <c:pt idx="14">
                  <c:v>20.43</c:v>
                </c:pt>
                <c:pt idx="15">
                  <c:v>21.74</c:v>
                </c:pt>
                <c:pt idx="16">
                  <c:v>18.82</c:v>
                </c:pt>
                <c:pt idx="17">
                  <c:v>17.73</c:v>
                </c:pt>
                <c:pt idx="18">
                  <c:v>15.74</c:v>
                </c:pt>
                <c:pt idx="19">
                  <c:v>14.5</c:v>
                </c:pt>
                <c:pt idx="20">
                  <c:v>13.66</c:v>
                </c:pt>
                <c:pt idx="21">
                  <c:v>12.51</c:v>
                </c:pt>
                <c:pt idx="22">
                  <c:v>11.2</c:v>
                </c:pt>
                <c:pt idx="23">
                  <c:v>10.54</c:v>
                </c:pt>
                <c:pt idx="24">
                  <c:v>9.36</c:v>
                </c:pt>
                <c:pt idx="25">
                  <c:v>8.9700000000000006</c:v>
                </c:pt>
                <c:pt idx="26">
                  <c:v>8.2899999999999991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9F-4DEC-85BF-9AC30C00F4A2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SA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Sheet1!$A$2:$A$28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Sheet1!$E$2:$E$28</c:f>
              <c:numCache>
                <c:formatCode>General</c:formatCode>
                <c:ptCount val="27"/>
                <c:pt idx="0">
                  <c:v>37.89</c:v>
                </c:pt>
                <c:pt idx="1">
                  <c:v>33.71</c:v>
                </c:pt>
                <c:pt idx="2">
                  <c:v>41.53</c:v>
                </c:pt>
                <c:pt idx="3">
                  <c:v>39.770000000000003</c:v>
                </c:pt>
                <c:pt idx="4">
                  <c:v>40.47</c:v>
                </c:pt>
                <c:pt idx="5">
                  <c:v>41.22</c:v>
                </c:pt>
                <c:pt idx="6">
                  <c:v>41.96</c:v>
                </c:pt>
                <c:pt idx="7">
                  <c:v>42.07</c:v>
                </c:pt>
                <c:pt idx="8">
                  <c:v>43.31</c:v>
                </c:pt>
                <c:pt idx="9">
                  <c:v>42.09</c:v>
                </c:pt>
                <c:pt idx="10">
                  <c:v>42</c:v>
                </c:pt>
                <c:pt idx="11">
                  <c:v>33.9</c:v>
                </c:pt>
                <c:pt idx="12">
                  <c:v>34.39</c:v>
                </c:pt>
                <c:pt idx="13">
                  <c:v>34.99</c:v>
                </c:pt>
                <c:pt idx="14">
                  <c:v>35.06</c:v>
                </c:pt>
                <c:pt idx="15">
                  <c:v>33.92</c:v>
                </c:pt>
                <c:pt idx="16">
                  <c:v>36.04</c:v>
                </c:pt>
                <c:pt idx="17">
                  <c:v>36.53</c:v>
                </c:pt>
                <c:pt idx="18">
                  <c:v>36.950000000000003</c:v>
                </c:pt>
                <c:pt idx="19">
                  <c:v>37.18</c:v>
                </c:pt>
                <c:pt idx="20">
                  <c:v>36.47</c:v>
                </c:pt>
                <c:pt idx="21">
                  <c:v>37.619999999999997</c:v>
                </c:pt>
                <c:pt idx="22">
                  <c:v>37.770000000000003</c:v>
                </c:pt>
                <c:pt idx="23">
                  <c:v>38.159999999999997</c:v>
                </c:pt>
                <c:pt idx="24">
                  <c:v>38.549999999999997</c:v>
                </c:pt>
                <c:pt idx="25">
                  <c:v>38.840000000000003</c:v>
                </c:pt>
                <c:pt idx="26">
                  <c:v>36.58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9F-4DEC-85BF-9AC30C00F4A2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HA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Sheet1!$A$2:$A$28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Sheet1!$F$2:$F$28</c:f>
              <c:numCache>
                <c:formatCode>General</c:formatCode>
                <c:ptCount val="27"/>
                <c:pt idx="0">
                  <c:v>21.09</c:v>
                </c:pt>
                <c:pt idx="1">
                  <c:v>22.82</c:v>
                </c:pt>
                <c:pt idx="2">
                  <c:v>17.79</c:v>
                </c:pt>
                <c:pt idx="3">
                  <c:v>17.11</c:v>
                </c:pt>
                <c:pt idx="4">
                  <c:v>16.66</c:v>
                </c:pt>
                <c:pt idx="5">
                  <c:v>16.45</c:v>
                </c:pt>
                <c:pt idx="6">
                  <c:v>17.329999999999998</c:v>
                </c:pt>
                <c:pt idx="7">
                  <c:v>17.5</c:v>
                </c:pt>
                <c:pt idx="8">
                  <c:v>16.670000000000002</c:v>
                </c:pt>
                <c:pt idx="9">
                  <c:v>17.63</c:v>
                </c:pt>
                <c:pt idx="10">
                  <c:v>17.73</c:v>
                </c:pt>
                <c:pt idx="11">
                  <c:v>23.87</c:v>
                </c:pt>
                <c:pt idx="12">
                  <c:v>23.86</c:v>
                </c:pt>
                <c:pt idx="13">
                  <c:v>24.38</c:v>
                </c:pt>
                <c:pt idx="14">
                  <c:v>24.47</c:v>
                </c:pt>
                <c:pt idx="15">
                  <c:v>24.48</c:v>
                </c:pt>
                <c:pt idx="16">
                  <c:v>25.67</c:v>
                </c:pt>
                <c:pt idx="17">
                  <c:v>26.32</c:v>
                </c:pt>
                <c:pt idx="18">
                  <c:v>28.14</c:v>
                </c:pt>
                <c:pt idx="19">
                  <c:v>28.28</c:v>
                </c:pt>
                <c:pt idx="20">
                  <c:v>28.88</c:v>
                </c:pt>
                <c:pt idx="21">
                  <c:v>28.8</c:v>
                </c:pt>
                <c:pt idx="22">
                  <c:v>30.13</c:v>
                </c:pt>
                <c:pt idx="23">
                  <c:v>30.2</c:v>
                </c:pt>
                <c:pt idx="24">
                  <c:v>30.97</c:v>
                </c:pt>
                <c:pt idx="25">
                  <c:v>31.19</c:v>
                </c:pt>
                <c:pt idx="26">
                  <c:v>32.22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9F-4DEC-85BF-9AC30C00F4A2}"/>
            </c:ext>
          </c:extLst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VHA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Sheet1!$A$2:$A$28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Sheet1!$G$2:$G$28</c:f>
              <c:numCache>
                <c:formatCode>General</c:formatCode>
                <c:ptCount val="27"/>
                <c:pt idx="0">
                  <c:v>11.12</c:v>
                </c:pt>
                <c:pt idx="1">
                  <c:v>9.58</c:v>
                </c:pt>
                <c:pt idx="2">
                  <c:v>7.38</c:v>
                </c:pt>
                <c:pt idx="3">
                  <c:v>10.130000000000001</c:v>
                </c:pt>
                <c:pt idx="4">
                  <c:v>9.25</c:v>
                </c:pt>
                <c:pt idx="5">
                  <c:v>9.34</c:v>
                </c:pt>
                <c:pt idx="6">
                  <c:v>9.33</c:v>
                </c:pt>
                <c:pt idx="7">
                  <c:v>10.02</c:v>
                </c:pt>
                <c:pt idx="8">
                  <c:v>10.039999999999999</c:v>
                </c:pt>
                <c:pt idx="9">
                  <c:v>10.83</c:v>
                </c:pt>
                <c:pt idx="10">
                  <c:v>11.4</c:v>
                </c:pt>
                <c:pt idx="11">
                  <c:v>13.06</c:v>
                </c:pt>
                <c:pt idx="12">
                  <c:v>13.73</c:v>
                </c:pt>
                <c:pt idx="13">
                  <c:v>13.65</c:v>
                </c:pt>
                <c:pt idx="14">
                  <c:v>14.54</c:v>
                </c:pt>
                <c:pt idx="15">
                  <c:v>14.43</c:v>
                </c:pt>
                <c:pt idx="16">
                  <c:v>15.16</c:v>
                </c:pt>
                <c:pt idx="17">
                  <c:v>15.44</c:v>
                </c:pt>
                <c:pt idx="18">
                  <c:v>16.64</c:v>
                </c:pt>
                <c:pt idx="19">
                  <c:v>18.079999999999998</c:v>
                </c:pt>
                <c:pt idx="20">
                  <c:v>18.98</c:v>
                </c:pt>
                <c:pt idx="21">
                  <c:v>19.670000000000002</c:v>
                </c:pt>
                <c:pt idx="22">
                  <c:v>19.809999999999999</c:v>
                </c:pt>
                <c:pt idx="23">
                  <c:v>20.16</c:v>
                </c:pt>
                <c:pt idx="24">
                  <c:v>20.52</c:v>
                </c:pt>
                <c:pt idx="25">
                  <c:v>20.399999999999999</c:v>
                </c:pt>
                <c:pt idx="26">
                  <c:v>22.43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9F-4DEC-85BF-9AC30C00F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overlap val="100"/>
        <c:axId val="507668320"/>
        <c:axId val="507670944"/>
      </c:barChart>
      <c:catAx>
        <c:axId val="507668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670944"/>
        <c:crosses val="autoZero"/>
        <c:auto val="1"/>
        <c:lblAlgn val="ctr"/>
        <c:lblOffset val="100"/>
        <c:noMultiLvlLbl val="0"/>
      </c:catAx>
      <c:valAx>
        <c:axId val="50767094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/>
                  <a:t>Percentage</a:t>
                </a:r>
                <a:r>
                  <a:rPr lang="en-AU" sz="1400" baseline="0"/>
                  <a:t> of cohort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668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dirty="0" smtClean="0"/>
              <a:t>Cohort</a:t>
            </a:r>
            <a:r>
              <a:rPr lang="en-AU" baseline="0" dirty="0" smtClean="0"/>
              <a:t> size – completion of four units of Maths B</a:t>
            </a:r>
            <a:endParaRPr lang="en-A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1005</c:v>
                </c:pt>
                <c:pt idx="1">
                  <c:v>898</c:v>
                </c:pt>
                <c:pt idx="2">
                  <c:v>1726</c:v>
                </c:pt>
                <c:pt idx="3">
                  <c:v>5541</c:v>
                </c:pt>
                <c:pt idx="4">
                  <c:v>12813</c:v>
                </c:pt>
                <c:pt idx="5">
                  <c:v>13309</c:v>
                </c:pt>
                <c:pt idx="6">
                  <c:v>13497</c:v>
                </c:pt>
                <c:pt idx="7">
                  <c:v>13682</c:v>
                </c:pt>
                <c:pt idx="8">
                  <c:v>13325</c:v>
                </c:pt>
                <c:pt idx="9">
                  <c:v>13060</c:v>
                </c:pt>
                <c:pt idx="10">
                  <c:v>13065</c:v>
                </c:pt>
                <c:pt idx="11">
                  <c:v>12916</c:v>
                </c:pt>
                <c:pt idx="12">
                  <c:v>12635</c:v>
                </c:pt>
                <c:pt idx="13">
                  <c:v>12748</c:v>
                </c:pt>
                <c:pt idx="14">
                  <c:v>12327</c:v>
                </c:pt>
                <c:pt idx="15">
                  <c:v>12346</c:v>
                </c:pt>
                <c:pt idx="16">
                  <c:v>11918</c:v>
                </c:pt>
                <c:pt idx="17">
                  <c:v>12122</c:v>
                </c:pt>
                <c:pt idx="18">
                  <c:v>12419</c:v>
                </c:pt>
                <c:pt idx="19">
                  <c:v>12724</c:v>
                </c:pt>
                <c:pt idx="20">
                  <c:v>13112</c:v>
                </c:pt>
                <c:pt idx="21">
                  <c:v>13363</c:v>
                </c:pt>
                <c:pt idx="22">
                  <c:v>13991</c:v>
                </c:pt>
                <c:pt idx="23">
                  <c:v>14237</c:v>
                </c:pt>
                <c:pt idx="24">
                  <c:v>14502</c:v>
                </c:pt>
                <c:pt idx="25">
                  <c:v>15137</c:v>
                </c:pt>
                <c:pt idx="26">
                  <c:v>14933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BB-4DDA-92D3-BDED8C487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043392"/>
        <c:axId val="489041752"/>
      </c:lineChart>
      <c:catAx>
        <c:axId val="489043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9041752"/>
        <c:crosses val="autoZero"/>
        <c:auto val="1"/>
        <c:lblAlgn val="ctr"/>
        <c:lblOffset val="100"/>
        <c:noMultiLvlLbl val="0"/>
      </c:catAx>
      <c:valAx>
        <c:axId val="489041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Number</a:t>
                </a:r>
                <a:r>
                  <a:rPr lang="en-US" sz="1400" baseline="0" dirty="0" smtClean="0"/>
                  <a:t> of students</a:t>
                </a:r>
                <a:endParaRPr lang="en-AU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043392"/>
        <c:crosses val="autoZero"/>
        <c:crossBetween val="between"/>
        <c:majorUnit val="4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75C58E-35AC-D944-AE15-81D225480CE8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3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3FE4-50E5-4E48-B22E-548BD098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2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07AEE-60E2-7E43-A304-F490370BE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5312182" cy="3843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F2D99-0A04-9242-AB1E-FF89268B9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02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D0B8E-8217-A24F-B169-2F02A946266B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3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3C16-3122-744A-B8BA-42789E1B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388418"/>
            <a:ext cx="10738805" cy="1302270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95964-BB91-6E44-A211-96CF27C79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4995" y="1796433"/>
            <a:ext cx="10738805" cy="3261090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F38C46-8726-914A-96E5-57E150F454EC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53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D1E26-AAFD-DC4D-9727-ED2AD5752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09799"/>
            <a:ext cx="2628900" cy="4499171"/>
          </a:xfrm>
          <a:prstGeom prst="rect">
            <a:avLst/>
          </a:prstGeom>
        </p:spPr>
        <p:txBody>
          <a:bodyPr vert="eaVert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04AA2-651F-2C42-8394-969AE264F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09799"/>
            <a:ext cx="7734300" cy="5667164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DD65D45-F446-4742-84B6-5FBB07CC139D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1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B6BC-D639-F449-A88A-1DFC5F88D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b="0" i="0">
                <a:latin typeface="Playfair Display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01EE0-34F8-494E-BC45-9C050EC0F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40B2B-396F-0249-8F87-90900160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0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A715-AC41-AF40-B8C0-6EBCEFE7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82627"/>
            <a:ext cx="10738805" cy="1108061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808C3-5F10-8943-AFE3-F9FE50DE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95" y="1925903"/>
            <a:ext cx="10738805" cy="425105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3D5C1F-B630-214F-9A2B-48246003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9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16DF-0EC1-F346-80D4-05F77DFC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1523622"/>
            <a:ext cx="10572244" cy="2852737"/>
          </a:xfrm>
          <a:prstGeom prst="rect">
            <a:avLst/>
          </a:prstGeom>
        </p:spPr>
        <p:txBody>
          <a:bodyPr anchor="b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5FF31-AF75-F14B-B569-24216365F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995" y="4531541"/>
            <a:ext cx="10732455" cy="15581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17A05C-902F-C442-AF33-2BF26856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2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DEC3-DB74-434A-99CE-E2083889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09799"/>
            <a:ext cx="10738805" cy="118088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A9C3-FA74-C049-8D0D-92679EF76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995" y="1830542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47BE7-FEA8-C044-AA55-4F1B16D7F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4750" y="1830541"/>
            <a:ext cx="5211946" cy="4346421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0D2B1-0A8C-4444-9139-2E9BC555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4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0A46-B6AC-CA44-8FED-236329A3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11" y="436970"/>
            <a:ext cx="10756577" cy="125371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79E8D-58C2-B84E-B4A4-FF322533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811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D5F59-537F-104A-A0AF-F6DEB1647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811" y="2535420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8B79F-1690-964F-945B-6D16F0711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EF02C-EDB8-D744-9198-D3E08AC33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35420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488B019-B37C-2542-9ABA-83674F139371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8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3725-15E3-8649-B88C-78066B51F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24" y="44604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3315374-D8C3-5D41-A27C-0BD5FEEC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9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75C58E-35AC-D944-AE15-81D225480CE8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0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0DC8-600A-B347-99F9-628BF10F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12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24867-BF7D-5345-91E8-72C585FA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86158-1487-C743-89F6-4F5C47886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3212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A6B29-1A50-B64D-B308-0BB317B295C8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0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B7F6E6-8D18-3D44-AD33-F649A57154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0"/>
            <a:ext cx="12193471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D18678-24BB-D74C-A413-311ACC51B8B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9335" y="5108377"/>
            <a:ext cx="1300572" cy="147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93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A8F343-C29C-EE4E-969B-E4F68C3196A0}"/>
              </a:ext>
            </a:extLst>
          </p:cNvPr>
          <p:cNvCxnSpPr>
            <a:cxnSpLocks/>
          </p:cNvCxnSpPr>
          <p:nvPr userDrawn="1"/>
        </p:nvCxnSpPr>
        <p:spPr>
          <a:xfrm>
            <a:off x="605608" y="320291"/>
            <a:ext cx="113143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B35EB50-416B-C941-A9B9-8B29CBC86459}"/>
              </a:ext>
            </a:extLst>
          </p:cNvPr>
          <p:cNvSpPr txBox="1"/>
          <p:nvPr userDrawn="1"/>
        </p:nvSpPr>
        <p:spPr>
          <a:xfrm>
            <a:off x="516596" y="6377340"/>
            <a:ext cx="1121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jcu.edu.au</a:t>
            </a:r>
            <a:endParaRPr lang="en-US" sz="1200" b="1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DB1375-8F1F-2540-B6A2-FBB34511E48B}"/>
              </a:ext>
            </a:extLst>
          </p:cNvPr>
          <p:cNvCxnSpPr>
            <a:cxnSpLocks/>
          </p:cNvCxnSpPr>
          <p:nvPr userDrawn="1"/>
        </p:nvCxnSpPr>
        <p:spPr>
          <a:xfrm>
            <a:off x="1488935" y="6566005"/>
            <a:ext cx="9006435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1377A59-6333-AB4D-A41B-9BA152CDE8F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19335" y="5108377"/>
            <a:ext cx="1300572" cy="147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19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2A156C7-7041-A24F-96E3-226EBA26769E}"/>
              </a:ext>
            </a:extLst>
          </p:cNvPr>
          <p:cNvSpPr txBox="1">
            <a:spLocks/>
          </p:cNvSpPr>
          <p:nvPr/>
        </p:nvSpPr>
        <p:spPr>
          <a:xfrm>
            <a:off x="6931152" y="1161288"/>
            <a:ext cx="5262317" cy="1664359"/>
          </a:xfrm>
          <a:prstGeom prst="rect">
            <a:avLst/>
          </a:prstGeom>
          <a:solidFill>
            <a:srgbClr val="F02340"/>
          </a:solidFill>
        </p:spPr>
        <p:txBody>
          <a:bodyPr wrap="square" lIns="216000" anchor="ctr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Playfair Display" pitchFamily="2" charset="77"/>
                <a:ea typeface="+mj-ea"/>
                <a:cs typeface="+mj-cs"/>
              </a:defRPr>
            </a:lvl1pPr>
          </a:lstStyle>
          <a:p>
            <a:pPr algn="l"/>
            <a:r>
              <a:rPr lang="en-US" sz="4000" baseline="0" dirty="0" smtClean="0">
                <a:solidFill>
                  <a:schemeClr val="bg1"/>
                </a:solidFill>
                <a:latin typeface="Playfair Display" pitchFamily="2" charset="77"/>
              </a:rPr>
              <a:t>Reflections</a:t>
            </a:r>
            <a:r>
              <a:rPr lang="en-US" sz="4000" dirty="0" smtClean="0">
                <a:solidFill>
                  <a:schemeClr val="bg1"/>
                </a:solidFill>
                <a:latin typeface="Playfair Display" pitchFamily="2" charset="77"/>
              </a:rPr>
              <a:t> of an incoming ADLT – </a:t>
            </a:r>
            <a:r>
              <a:rPr lang="en-US" sz="4000" dirty="0" err="1" smtClean="0">
                <a:solidFill>
                  <a:schemeClr val="bg1"/>
                </a:solidFill>
                <a:latin typeface="Playfair Display" pitchFamily="2" charset="77"/>
              </a:rPr>
              <a:t>FYi</a:t>
            </a:r>
            <a:r>
              <a:rPr lang="en-US" sz="4000" dirty="0" smtClean="0">
                <a:solidFill>
                  <a:schemeClr val="bg1"/>
                </a:solidFill>
                <a:latin typeface="Playfair Display" pitchFamily="2" charset="77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Playfair Display" pitchFamily="2" charset="77"/>
              </a:rPr>
              <a:t>Maths</a:t>
            </a:r>
            <a:r>
              <a:rPr lang="en-US" sz="4000" dirty="0" smtClean="0">
                <a:solidFill>
                  <a:schemeClr val="bg1"/>
                </a:solidFill>
                <a:latin typeface="Playfair Display" pitchFamily="2" charset="77"/>
              </a:rPr>
              <a:t> at JCU</a:t>
            </a:r>
            <a:endParaRPr lang="en-US" sz="14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2A156C7-7041-A24F-96E3-226EBA26769E}"/>
              </a:ext>
            </a:extLst>
          </p:cNvPr>
          <p:cNvSpPr txBox="1">
            <a:spLocks/>
          </p:cNvSpPr>
          <p:nvPr/>
        </p:nvSpPr>
        <p:spPr>
          <a:xfrm>
            <a:off x="8193024" y="3337560"/>
            <a:ext cx="4000445" cy="1453896"/>
          </a:xfrm>
          <a:prstGeom prst="rect">
            <a:avLst/>
          </a:prstGeom>
          <a:solidFill>
            <a:srgbClr val="F02340"/>
          </a:solidFill>
        </p:spPr>
        <p:txBody>
          <a:bodyPr wrap="square" lIns="216000" anchor="ctr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Playfair Display" pitchFamily="2" charset="77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Shaun Belward </a:t>
            </a:r>
          </a:p>
          <a:p>
            <a:pPr algn="l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of Science and Engineering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in MA1000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91" y="1690688"/>
            <a:ext cx="10811909" cy="338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15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in MA1000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053" y="1483300"/>
            <a:ext cx="10700120" cy="357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48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95" y="582627"/>
            <a:ext cx="10738805" cy="703265"/>
          </a:xfrm>
        </p:spPr>
        <p:txBody>
          <a:bodyPr/>
          <a:lstStyle/>
          <a:p>
            <a:r>
              <a:rPr lang="en-US" dirty="0" smtClean="0"/>
              <a:t>MA1000 marks distribution by </a:t>
            </a:r>
            <a:r>
              <a:rPr lang="en-US" dirty="0" err="1" smtClean="0"/>
              <a:t>Maths</a:t>
            </a:r>
            <a:r>
              <a:rPr lang="en-US" dirty="0" smtClean="0"/>
              <a:t> B grade</a:t>
            </a:r>
            <a:endParaRPr lang="en-AU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8900" r="57052"/>
          <a:stretch/>
        </p:blipFill>
        <p:spPr>
          <a:xfrm>
            <a:off x="8020314" y="1696823"/>
            <a:ext cx="3333486" cy="1498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473" y="1813478"/>
            <a:ext cx="7134029" cy="4210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MA1000 – marks distribution with </a:t>
            </a:r>
            <a:r>
              <a:rPr lang="en-US" dirty="0" err="1" smtClean="0"/>
              <a:t>Maths</a:t>
            </a:r>
            <a:r>
              <a:rPr lang="en-US" dirty="0" smtClean="0"/>
              <a:t> C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1865" y="1234911"/>
            <a:ext cx="8855962" cy="522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MA1000 – effectiveness of diagnostic testing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388" y="1244338"/>
            <a:ext cx="8921061" cy="526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markets – fully online Master of Data Science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518" y="1663907"/>
            <a:ext cx="7060675" cy="4942471"/>
          </a:xfrm>
        </p:spPr>
      </p:pic>
    </p:spTree>
    <p:extLst>
      <p:ext uri="{BB962C8B-B14F-4D97-AF65-F5344CB8AC3E}">
        <p14:creationId xmlns:p14="http://schemas.microsoft.com/office/powerpoint/2010/main" val="8909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senior curriculum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120860"/>
              </p:ext>
            </p:extLst>
          </p:nvPr>
        </p:nvGraphicFramePr>
        <p:xfrm>
          <a:off x="2187020" y="1414025"/>
          <a:ext cx="8050490" cy="4761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3199">
                  <a:extLst>
                    <a:ext uri="{9D8B030D-6E8A-4147-A177-3AD203B41FA5}">
                      <a16:colId xmlns:a16="http://schemas.microsoft.com/office/drawing/2014/main" val="1363627590"/>
                    </a:ext>
                  </a:extLst>
                </a:gridCol>
                <a:gridCol w="2341286">
                  <a:extLst>
                    <a:ext uri="{9D8B030D-6E8A-4147-A177-3AD203B41FA5}">
                      <a16:colId xmlns:a16="http://schemas.microsoft.com/office/drawing/2014/main" val="3905790467"/>
                    </a:ext>
                  </a:extLst>
                </a:gridCol>
                <a:gridCol w="3026005">
                  <a:extLst>
                    <a:ext uri="{9D8B030D-6E8A-4147-A177-3AD203B41FA5}">
                      <a16:colId xmlns:a16="http://schemas.microsoft.com/office/drawing/2014/main" val="2683562050"/>
                    </a:ext>
                  </a:extLst>
                </a:gridCol>
              </a:tblGrid>
              <a:tr h="801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Content area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Time allocation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Maths B (hrs &amp; 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Time allocation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Maths Methods (hrs &amp; %)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3915262"/>
                  </a:ext>
                </a:extLst>
              </a:tr>
              <a:tr h="400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Introduction to functions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35 (16.3%)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26          </a:t>
                      </a:r>
                      <a:r>
                        <a:rPr lang="en-AU" sz="2000" dirty="0" smtClean="0">
                          <a:effectLst/>
                        </a:rPr>
                        <a:t>(</a:t>
                      </a:r>
                      <a:r>
                        <a:rPr lang="en-AU" sz="2000" dirty="0">
                          <a:effectLst/>
                        </a:rPr>
                        <a:t>11.8%)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2021082"/>
                  </a:ext>
                </a:extLst>
              </a:tr>
              <a:tr h="400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Rates of change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35 (16.3%)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31          </a:t>
                      </a:r>
                      <a:r>
                        <a:rPr lang="en-AU" sz="2000" dirty="0" smtClean="0">
                          <a:effectLst/>
                        </a:rPr>
                        <a:t>(</a:t>
                      </a:r>
                      <a:r>
                        <a:rPr lang="en-AU" sz="2000" dirty="0">
                          <a:effectLst/>
                        </a:rPr>
                        <a:t>14.1%)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386874"/>
                  </a:ext>
                </a:extLst>
              </a:tr>
              <a:tr h="400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Periodic functions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30 (14%)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28.5       </a:t>
                      </a:r>
                      <a:r>
                        <a:rPr lang="en-AU" sz="2000" dirty="0" smtClean="0">
                          <a:effectLst/>
                        </a:rPr>
                        <a:t>(</a:t>
                      </a:r>
                      <a:r>
                        <a:rPr lang="en-AU" sz="2000" dirty="0">
                          <a:effectLst/>
                        </a:rPr>
                        <a:t>13%)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6775491"/>
                  </a:ext>
                </a:extLst>
              </a:tr>
              <a:tr h="400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Exponentials and logs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35 (16.3%)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48.5       </a:t>
                      </a:r>
                      <a:r>
                        <a:rPr lang="en-AU" sz="2000" dirty="0" smtClean="0">
                          <a:effectLst/>
                        </a:rPr>
                        <a:t>(</a:t>
                      </a:r>
                      <a:r>
                        <a:rPr lang="en-AU" sz="2000" dirty="0">
                          <a:effectLst/>
                        </a:rPr>
                        <a:t>22%)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8396595"/>
                  </a:ext>
                </a:extLst>
              </a:tr>
              <a:tr h="400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Introduction to integration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25 (11.6%)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18          </a:t>
                      </a:r>
                      <a:r>
                        <a:rPr lang="en-AU" sz="2000" dirty="0" smtClean="0">
                          <a:effectLst/>
                        </a:rPr>
                        <a:t>(</a:t>
                      </a:r>
                      <a:r>
                        <a:rPr lang="en-AU" sz="2000" dirty="0">
                          <a:effectLst/>
                        </a:rPr>
                        <a:t>8.2%)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0892529"/>
                  </a:ext>
                </a:extLst>
              </a:tr>
              <a:tr h="400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Applied Statistical analysis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25 (11.6%)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59           </a:t>
                      </a:r>
                      <a:r>
                        <a:rPr lang="en-AU" sz="2000" dirty="0" smtClean="0">
                          <a:effectLst/>
                        </a:rPr>
                        <a:t>(</a:t>
                      </a:r>
                      <a:r>
                        <a:rPr lang="en-AU" sz="2000" dirty="0">
                          <a:effectLst/>
                        </a:rPr>
                        <a:t>26.8%)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9358007"/>
                  </a:ext>
                </a:extLst>
              </a:tr>
              <a:tr h="400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Optimisation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30 (14%)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9             </a:t>
                      </a:r>
                      <a:r>
                        <a:rPr lang="en-AU" sz="2000" dirty="0" smtClean="0">
                          <a:effectLst/>
                        </a:rPr>
                        <a:t>(</a:t>
                      </a:r>
                      <a:r>
                        <a:rPr lang="en-AU" sz="2000" dirty="0">
                          <a:effectLst/>
                        </a:rPr>
                        <a:t>4.1%)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0473487"/>
                  </a:ext>
                </a:extLst>
              </a:tr>
              <a:tr h="400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Total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215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220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176615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87020" y="4732256"/>
            <a:ext cx="7871380" cy="669303"/>
          </a:xfrm>
          <a:prstGeom prst="roundRect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390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Dean’s instructions to incoming ADLT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Brisbane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Singapore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Student experience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93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Dean’s instructions to incoming ADLT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Grow our pie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Look after our existing students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36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01" t="5597" r="50304" b="9057"/>
          <a:stretch/>
        </p:blipFill>
        <p:spPr>
          <a:xfrm>
            <a:off x="2711777" y="254524"/>
            <a:ext cx="6479357" cy="630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95" y="582627"/>
            <a:ext cx="10738805" cy="629779"/>
          </a:xfrm>
        </p:spPr>
        <p:txBody>
          <a:bodyPr/>
          <a:lstStyle/>
          <a:p>
            <a:r>
              <a:rPr lang="en-US" dirty="0" smtClean="0"/>
              <a:t>Level 1 </a:t>
            </a:r>
            <a:r>
              <a:rPr lang="en-US" dirty="0" err="1" smtClean="0"/>
              <a:t>Maths</a:t>
            </a:r>
            <a:r>
              <a:rPr lang="en-US" dirty="0" smtClean="0"/>
              <a:t> @ JCU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720364"/>
              </p:ext>
            </p:extLst>
          </p:nvPr>
        </p:nvGraphicFramePr>
        <p:xfrm>
          <a:off x="614995" y="1130110"/>
          <a:ext cx="10739435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887">
                  <a:extLst>
                    <a:ext uri="{9D8B030D-6E8A-4147-A177-3AD203B41FA5}">
                      <a16:colId xmlns:a16="http://schemas.microsoft.com/office/drawing/2014/main" val="598808740"/>
                    </a:ext>
                  </a:extLst>
                </a:gridCol>
                <a:gridCol w="2147887">
                  <a:extLst>
                    <a:ext uri="{9D8B030D-6E8A-4147-A177-3AD203B41FA5}">
                      <a16:colId xmlns:a16="http://schemas.microsoft.com/office/drawing/2014/main" val="4090522402"/>
                    </a:ext>
                  </a:extLst>
                </a:gridCol>
                <a:gridCol w="2147887">
                  <a:extLst>
                    <a:ext uri="{9D8B030D-6E8A-4147-A177-3AD203B41FA5}">
                      <a16:colId xmlns:a16="http://schemas.microsoft.com/office/drawing/2014/main" val="2385093413"/>
                    </a:ext>
                  </a:extLst>
                </a:gridCol>
                <a:gridCol w="2147887">
                  <a:extLst>
                    <a:ext uri="{9D8B030D-6E8A-4147-A177-3AD203B41FA5}">
                      <a16:colId xmlns:a16="http://schemas.microsoft.com/office/drawing/2014/main" val="2045371966"/>
                    </a:ext>
                  </a:extLst>
                </a:gridCol>
                <a:gridCol w="2147887">
                  <a:extLst>
                    <a:ext uri="{9D8B030D-6E8A-4147-A177-3AD203B41FA5}">
                      <a16:colId xmlns:a16="http://schemas.microsoft.com/office/drawing/2014/main" val="23092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MA1022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MA1020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MA1000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MA1003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MA1580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637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Essential </a:t>
                      </a:r>
                      <a:r>
                        <a:rPr lang="en-US" dirty="0" err="1" smtClean="0"/>
                        <a:t>maths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Preparatory </a:t>
                      </a:r>
                      <a:r>
                        <a:rPr lang="en-US" dirty="0" err="1" smtClean="0"/>
                        <a:t>maths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Maths</a:t>
                      </a:r>
                      <a:r>
                        <a:rPr lang="en-US" dirty="0" smtClean="0"/>
                        <a:t> foundations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 techniques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 to data science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086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Diploma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Maths</a:t>
                      </a:r>
                      <a:r>
                        <a:rPr lang="en-US" dirty="0" smtClean="0"/>
                        <a:t> B replacement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Maths</a:t>
                      </a:r>
                      <a:r>
                        <a:rPr lang="en-US" dirty="0" smtClean="0"/>
                        <a:t> B </a:t>
                      </a:r>
                      <a:r>
                        <a:rPr lang="en-US" dirty="0" smtClean="0"/>
                        <a:t>prerequisite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MA1000 prerequisite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Maths</a:t>
                      </a:r>
                      <a:r>
                        <a:rPr lang="en-US" dirty="0" smtClean="0"/>
                        <a:t> B prerequisite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8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Diploma of Higher 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Science (if no </a:t>
                      </a:r>
                      <a:r>
                        <a:rPr lang="en-US" dirty="0" err="1" smtClean="0"/>
                        <a:t>Maths</a:t>
                      </a:r>
                      <a:r>
                        <a:rPr lang="en-US" dirty="0" smtClean="0"/>
                        <a:t> B)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Geology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Sport Science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Information</a:t>
                      </a:r>
                      <a:r>
                        <a:rPr lang="en-US" baseline="0" dirty="0" smtClean="0"/>
                        <a:t> Tech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Engineering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Marine Science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Advanced Science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Education (Secondary </a:t>
                      </a:r>
                      <a:r>
                        <a:rPr lang="en-US" dirty="0" err="1" smtClean="0"/>
                        <a:t>Maths</a:t>
                      </a:r>
                      <a:r>
                        <a:rPr lang="en-US" dirty="0" smtClean="0"/>
                        <a:t>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Engineering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Advanced Science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Education (Secondary </a:t>
                      </a:r>
                      <a:r>
                        <a:rPr lang="en-US" dirty="0" err="1" smtClean="0"/>
                        <a:t>Maths</a:t>
                      </a:r>
                      <a:r>
                        <a:rPr lang="en-US" dirty="0" smtClean="0"/>
                        <a:t>)</a:t>
                      </a:r>
                      <a:endParaRPr lang="en-AU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Core</a:t>
                      </a:r>
                      <a:r>
                        <a:rPr lang="en-US" baseline="0" dirty="0" smtClean="0"/>
                        <a:t> in data science 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64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 10 </a:t>
                      </a:r>
                      <a:r>
                        <a:rPr lang="en-US" dirty="0" err="1" smtClean="0"/>
                        <a:t>maths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 12 – up to diff calculus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 of </a:t>
                      </a:r>
                      <a:r>
                        <a:rPr lang="en-US" dirty="0" err="1" smtClean="0"/>
                        <a:t>Maths</a:t>
                      </a:r>
                      <a:r>
                        <a:rPr lang="en-US" dirty="0" smtClean="0"/>
                        <a:t> B &amp; some </a:t>
                      </a:r>
                      <a:r>
                        <a:rPr lang="en-US" dirty="0" err="1" smtClean="0"/>
                        <a:t>Maths</a:t>
                      </a:r>
                      <a:r>
                        <a:rPr lang="en-US" dirty="0" smtClean="0"/>
                        <a:t> 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Integration, DEs, parametric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eqs</a:t>
                      </a:r>
                      <a:r>
                        <a:rPr lang="en-US" baseline="0" dirty="0" smtClean="0"/>
                        <a:t>, sequences, series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dealing w data: pre-processing, R,</a:t>
                      </a:r>
                      <a:r>
                        <a:rPr lang="en-US" baseline="0" dirty="0" smtClean="0"/>
                        <a:t> algorithms, interpret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034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3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909004"/>
              </p:ext>
            </p:extLst>
          </p:nvPr>
        </p:nvGraphicFramePr>
        <p:xfrm>
          <a:off x="2045615" y="2290713"/>
          <a:ext cx="8380429" cy="4128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991161"/>
              </p:ext>
            </p:extLst>
          </p:nvPr>
        </p:nvGraphicFramePr>
        <p:xfrm>
          <a:off x="1913641" y="276748"/>
          <a:ext cx="8512403" cy="2013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91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MA1000: Diagnostic test – 20 questions, 90% accuracy</a:t>
            </a:r>
            <a:endParaRPr lang="en-A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14995" y="1830542"/>
                <a:ext cx="3730762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5−3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×2+4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AU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2.5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÷1000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535−267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11.2−17.02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0.3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14995" y="1830542"/>
                <a:ext cx="3730762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081806" y="1830541"/>
                <a:ext cx="7174890" cy="434642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+7=5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−49=0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−2=18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+2=2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−2+2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AU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d>
                      <m:d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081806" y="1830541"/>
                <a:ext cx="7174890" cy="4346421"/>
              </a:xfrm>
              <a:blipFill>
                <a:blip r:embed="rId3"/>
                <a:stretch>
                  <a:fillRect l="-1784" t="-238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3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in MA1000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Lectures (largely traditional format, but with opportunity to discuss)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Tutorials (tutor led activity, plus opportunity for questions)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Workshops (use of technology in learning)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Study groups (encouraged, not enforced)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06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in MA1000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994" y="1951411"/>
            <a:ext cx="9863723" cy="321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3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CU PPoint Template Master 2018 2" id="{DDAAE718-2A89-A646-93F7-A73FD446939E}" vid="{D3D5146B-945E-5B41-97C2-7ED23DDB1F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</TotalTime>
  <Words>376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Playfair Display</vt:lpstr>
      <vt:lpstr>Times New Roman</vt:lpstr>
      <vt:lpstr>Custom Design</vt:lpstr>
      <vt:lpstr>Office Theme</vt:lpstr>
      <vt:lpstr>PowerPoint Presentation</vt:lpstr>
      <vt:lpstr>Dean’s instructions to incoming ADLT</vt:lpstr>
      <vt:lpstr>Dean’s instructions to incoming ADLT</vt:lpstr>
      <vt:lpstr>PowerPoint Presentation</vt:lpstr>
      <vt:lpstr>Level 1 Maths @ JCU</vt:lpstr>
      <vt:lpstr>PowerPoint Presentation</vt:lpstr>
      <vt:lpstr>MA1000: Diagnostic test – 20 questions, 90% accuracy</vt:lpstr>
      <vt:lpstr>Learning in MA1000</vt:lpstr>
      <vt:lpstr>Learning in MA1000</vt:lpstr>
      <vt:lpstr>Learning in MA1000</vt:lpstr>
      <vt:lpstr>Learning in MA1000</vt:lpstr>
      <vt:lpstr>MA1000 marks distribution by Maths B grade</vt:lpstr>
      <vt:lpstr>MA1000 – marks distribution with Maths C</vt:lpstr>
      <vt:lpstr>MA1000 – effectiveness of diagnostic testing</vt:lpstr>
      <vt:lpstr>New markets – fully online Master of Data Science</vt:lpstr>
      <vt:lpstr>New senior curriculum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LeBherz</dc:creator>
  <cp:lastModifiedBy>Shaun Belward</cp:lastModifiedBy>
  <cp:revision>38</cp:revision>
  <dcterms:created xsi:type="dcterms:W3CDTF">2018-12-23T23:18:23Z</dcterms:created>
  <dcterms:modified xsi:type="dcterms:W3CDTF">2019-07-11T03:37:37Z</dcterms:modified>
</cp:coreProperties>
</file>