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9" r:id="rId2"/>
    <p:sldId id="264" r:id="rId3"/>
    <p:sldId id="267" r:id="rId4"/>
    <p:sldId id="259" r:id="rId5"/>
    <p:sldId id="268" r:id="rId6"/>
    <p:sldId id="269" r:id="rId7"/>
    <p:sldId id="261" r:id="rId8"/>
    <p:sldId id="263"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60" r:id="rId26"/>
    <p:sldId id="262"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920">
          <p15:clr>
            <a:srgbClr val="A4A3A4"/>
          </p15:clr>
        </p15:guide>
        <p15:guide id="2" orient="horz" pos="397">
          <p15:clr>
            <a:srgbClr val="A4A3A4"/>
          </p15:clr>
        </p15:guide>
        <p15:guide id="3" orient="horz" pos="815">
          <p15:clr>
            <a:srgbClr val="A4A3A4"/>
          </p15:clr>
        </p15:guide>
        <p15:guide id="4" pos="420">
          <p15:clr>
            <a:srgbClr val="A4A3A4"/>
          </p15:clr>
        </p15:guide>
        <p15:guide id="5" pos="5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3" autoAdjust="0"/>
    <p:restoredTop sz="94660"/>
  </p:normalViewPr>
  <p:slideViewPr>
    <p:cSldViewPr snapToGrid="0" snapToObjects="1">
      <p:cViewPr>
        <p:scale>
          <a:sx n="100" d="100"/>
          <a:sy n="100" d="100"/>
        </p:scale>
        <p:origin x="-1734" y="-864"/>
      </p:cViewPr>
      <p:guideLst>
        <p:guide orient="horz" pos="2920"/>
        <p:guide orient="horz" pos="397"/>
        <p:guide orient="horz" pos="815"/>
        <p:guide pos="420"/>
        <p:guide pos="53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C04933-2342-4CA2-920D-6CFAE4AF42F0}" type="datetimeFigureOut">
              <a:rPr lang="en-US" smtClean="0"/>
              <a:pPr/>
              <a:t>2/9/2017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8C508-9378-416B-A78D-286D55287404}" type="slidenum">
              <a:rPr lang="en-US" smtClean="0"/>
              <a:pPr/>
              <a:t>‹#›</a:t>
            </a:fld>
            <a:endParaRPr lang="en-US"/>
          </a:p>
        </p:txBody>
      </p:sp>
    </p:spTree>
    <p:extLst>
      <p:ext uri="{BB962C8B-B14F-4D97-AF65-F5344CB8AC3E}">
        <p14:creationId xmlns:p14="http://schemas.microsoft.com/office/powerpoint/2010/main" val="421749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128C508-9378-416B-A78D-286D55287404}" type="slidenum">
              <a:rPr lang="en-US" smtClean="0"/>
              <a:pPr/>
              <a:t>2</a:t>
            </a:fld>
            <a:endParaRPr lang="en-US"/>
          </a:p>
        </p:txBody>
      </p:sp>
    </p:spTree>
    <p:extLst>
      <p:ext uri="{BB962C8B-B14F-4D97-AF65-F5344CB8AC3E}">
        <p14:creationId xmlns:p14="http://schemas.microsoft.com/office/powerpoint/2010/main" val="320644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128C508-9378-416B-A78D-286D55287404}" type="slidenum">
              <a:rPr lang="en-US" smtClean="0"/>
              <a:pPr/>
              <a:t>3</a:t>
            </a:fld>
            <a:endParaRPr lang="en-US"/>
          </a:p>
        </p:txBody>
      </p:sp>
    </p:spTree>
    <p:extLst>
      <p:ext uri="{BB962C8B-B14F-4D97-AF65-F5344CB8AC3E}">
        <p14:creationId xmlns:p14="http://schemas.microsoft.com/office/powerpoint/2010/main" val="3206440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128C508-9378-416B-A78D-286D55287404}" type="slidenum">
              <a:rPr lang="en-US" smtClean="0"/>
              <a:pPr/>
              <a:t>25</a:t>
            </a:fld>
            <a:endParaRPr lang="en-US"/>
          </a:p>
        </p:txBody>
      </p:sp>
    </p:spTree>
    <p:extLst>
      <p:ext uri="{BB962C8B-B14F-4D97-AF65-F5344CB8AC3E}">
        <p14:creationId xmlns:p14="http://schemas.microsoft.com/office/powerpoint/2010/main" val="366050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128C508-9378-416B-A78D-286D55287404}" type="slidenum">
              <a:rPr lang="en-US" smtClean="0"/>
              <a:pPr/>
              <a:t>26</a:t>
            </a:fld>
            <a:endParaRPr lang="en-US"/>
          </a:p>
        </p:txBody>
      </p:sp>
    </p:spTree>
    <p:extLst>
      <p:ext uri="{BB962C8B-B14F-4D97-AF65-F5344CB8AC3E}">
        <p14:creationId xmlns:p14="http://schemas.microsoft.com/office/powerpoint/2010/main" val="3206440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with image">
    <p:spTree>
      <p:nvGrpSpPr>
        <p:cNvPr id="1" name=""/>
        <p:cNvGrpSpPr/>
        <p:nvPr/>
      </p:nvGrpSpPr>
      <p:grpSpPr>
        <a:xfrm>
          <a:off x="0" y="0"/>
          <a:ext cx="0" cy="0"/>
          <a:chOff x="0" y="0"/>
          <a:chExt cx="0" cy="0"/>
        </a:xfrm>
      </p:grpSpPr>
      <p:pic>
        <p:nvPicPr>
          <p:cNvPr id="12" name="Picture 11" descr="pics 16-9_Sci.jpg"/>
          <p:cNvPicPr>
            <a:picLocks noChangeAspect="1"/>
          </p:cNvPicPr>
          <p:nvPr userDrawn="1"/>
        </p:nvPicPr>
        <p:blipFill>
          <a:blip r:embed="rId2" cstate="print"/>
          <a:stretch>
            <a:fillRect/>
          </a:stretch>
        </p:blipFill>
        <p:spPr>
          <a:xfrm>
            <a:off x="2578346" y="1"/>
            <a:ext cx="6565652" cy="5143500"/>
          </a:xfrm>
          <a:prstGeom prst="rect">
            <a:avLst/>
          </a:prstGeom>
        </p:spPr>
      </p:pic>
      <p:grpSp>
        <p:nvGrpSpPr>
          <p:cNvPr id="24" name="Group 23"/>
          <p:cNvGrpSpPr/>
          <p:nvPr userDrawn="1"/>
        </p:nvGrpSpPr>
        <p:grpSpPr>
          <a:xfrm>
            <a:off x="0" y="0"/>
            <a:ext cx="9143998" cy="5143501"/>
            <a:chOff x="0" y="0"/>
            <a:chExt cx="9143998" cy="5143501"/>
          </a:xfrm>
        </p:grpSpPr>
        <p:sp>
          <p:nvSpPr>
            <p:cNvPr id="25" name="Freeform 24"/>
            <p:cNvSpPr/>
            <p:nvPr userDrawn="1"/>
          </p:nvSpPr>
          <p:spPr>
            <a:xfrm>
              <a:off x="203847" y="0"/>
              <a:ext cx="7053111" cy="5090354"/>
            </a:xfrm>
            <a:custGeom>
              <a:avLst/>
              <a:gdLst>
                <a:gd name="connsiteX0" fmla="*/ 3878920 w 7053111"/>
                <a:gd name="connsiteY0" fmla="*/ 0 h 5090354"/>
                <a:gd name="connsiteX1" fmla="*/ 7053111 w 7053111"/>
                <a:gd name="connsiteY1" fmla="*/ 3162543 h 5090354"/>
                <a:gd name="connsiteX2" fmla="*/ 5113651 w 7053111"/>
                <a:gd name="connsiteY2" fmla="*/ 5090354 h 5090354"/>
                <a:gd name="connsiteX3" fmla="*/ 0 w 7053111"/>
                <a:gd name="connsiteY3" fmla="*/ 5090354 h 5090354"/>
                <a:gd name="connsiteX4" fmla="*/ 3878920 w 7053111"/>
                <a:gd name="connsiteY4" fmla="*/ 0 h 509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3111" h="5090354">
                  <a:moveTo>
                    <a:pt x="3878920" y="0"/>
                  </a:moveTo>
                  <a:lnTo>
                    <a:pt x="7053111" y="3162543"/>
                  </a:lnTo>
                  <a:lnTo>
                    <a:pt x="5113651" y="5090354"/>
                  </a:lnTo>
                  <a:lnTo>
                    <a:pt x="0" y="5090354"/>
                  </a:lnTo>
                  <a:lnTo>
                    <a:pt x="387892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userDrawn="1"/>
          </p:nvSpPr>
          <p:spPr>
            <a:xfrm>
              <a:off x="0" y="0"/>
              <a:ext cx="40830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userDrawn="1"/>
          </p:nvSpPr>
          <p:spPr>
            <a:xfrm flipH="1">
              <a:off x="0" y="4787901"/>
              <a:ext cx="9143998" cy="35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userDrawn="1">
            <p:ph type="ctrTitle"/>
          </p:nvPr>
        </p:nvSpPr>
        <p:spPr>
          <a:xfrm>
            <a:off x="666750" y="1738800"/>
            <a:ext cx="5276850" cy="923330"/>
          </a:xfrm>
        </p:spPr>
        <p:txBody>
          <a:bodyPr/>
          <a:lstStyle>
            <a:lvl1pPr>
              <a:lnSpc>
                <a:spcPts val="3600"/>
              </a:lnSpc>
              <a:defRPr sz="3200">
                <a:solidFill>
                  <a:schemeClr val="tx1"/>
                </a:solidFill>
              </a:defRPr>
            </a:lvl1pPr>
          </a:lstStyle>
          <a:p>
            <a:r>
              <a:rPr lang="en-US" noProof="0" smtClean="0"/>
              <a:t>Click to edit Master title style</a:t>
            </a:r>
            <a:endParaRPr lang="en-AU" noProof="0" dirty="0"/>
          </a:p>
        </p:txBody>
      </p:sp>
      <p:sp>
        <p:nvSpPr>
          <p:cNvPr id="5" name="Footer Placeholder 4"/>
          <p:cNvSpPr>
            <a:spLocks noGrp="1"/>
          </p:cNvSpPr>
          <p:nvPr userDrawn="1">
            <p:ph type="ftr" sz="quarter" idx="11"/>
          </p:nvPr>
        </p:nvSpPr>
        <p:spPr/>
        <p:txBody>
          <a:bodyPr/>
          <a:lstStyle/>
          <a:p>
            <a:r>
              <a:rPr lang="en-AU" noProof="0" smtClean="0"/>
              <a:t>science.uts.edu.au</a:t>
            </a:r>
            <a:endParaRPr lang="en-AU" noProof="0"/>
          </a:p>
        </p:txBody>
      </p:sp>
      <p:sp>
        <p:nvSpPr>
          <p:cNvPr id="29" name="TextBox 28"/>
          <p:cNvSpPr txBox="1"/>
          <p:nvPr userDrawn="1"/>
        </p:nvSpPr>
        <p:spPr>
          <a:xfrm>
            <a:off x="666750" y="4602687"/>
            <a:ext cx="3759200" cy="204351"/>
          </a:xfrm>
          <a:prstGeom prst="rect">
            <a:avLst/>
          </a:prstGeom>
          <a:noFill/>
        </p:spPr>
        <p:txBody>
          <a:bodyPr wrap="square" lIns="0" tIns="0" rIns="0" bIns="0" rtlCol="0">
            <a:spAutoFit/>
          </a:bodyPr>
          <a:lstStyle/>
          <a:p>
            <a:pPr>
              <a:lnSpc>
                <a:spcPts val="1680"/>
              </a:lnSpc>
            </a:pPr>
            <a:r>
              <a:rPr lang="en-AU" sz="1400" cap="all" baseline="0" noProof="0" dirty="0" smtClean="0">
                <a:solidFill>
                  <a:schemeClr val="tx1"/>
                </a:solidFill>
              </a:rPr>
              <a:t>uts </a:t>
            </a:r>
            <a:r>
              <a:rPr lang="en-AU" sz="1400" cap="all" baseline="0" noProof="0" dirty="0" err="1" smtClean="0">
                <a:solidFill>
                  <a:schemeClr val="tx1"/>
                </a:solidFill>
              </a:rPr>
              <a:t>cricos</a:t>
            </a:r>
            <a:r>
              <a:rPr lang="en-AU" sz="1400" cap="all" baseline="0" noProof="0" dirty="0" smtClean="0">
                <a:solidFill>
                  <a:schemeClr val="tx1"/>
                </a:solidFill>
              </a:rPr>
              <a:t> provider code: 00099f</a:t>
            </a:r>
            <a:endParaRPr lang="en-AU" sz="1400" cap="all" baseline="0" noProof="0" dirty="0">
              <a:solidFill>
                <a:schemeClr val="tx1"/>
              </a:solidFill>
            </a:endParaRPr>
          </a:p>
        </p:txBody>
      </p:sp>
      <p:sp>
        <p:nvSpPr>
          <p:cNvPr id="30" name="TextBox 29"/>
          <p:cNvSpPr txBox="1"/>
          <p:nvPr userDrawn="1"/>
        </p:nvSpPr>
        <p:spPr>
          <a:xfrm>
            <a:off x="5931952" y="4490155"/>
            <a:ext cx="2933700" cy="256480"/>
          </a:xfrm>
          <a:prstGeom prst="rect">
            <a:avLst/>
          </a:prstGeom>
          <a:noFill/>
        </p:spPr>
        <p:txBody>
          <a:bodyPr wrap="square" lIns="0" tIns="0" rIns="0" bIns="0" rtlCol="0" anchor="b" anchorCtr="0">
            <a:spAutoFit/>
          </a:bodyPr>
          <a:lstStyle/>
          <a:p>
            <a:pPr algn="r">
              <a:lnSpc>
                <a:spcPts val="2000"/>
              </a:lnSpc>
            </a:pPr>
            <a:r>
              <a:rPr lang="en-AU" b="1" i="0" cap="all" baseline="0" noProof="0" dirty="0" smtClean="0">
                <a:solidFill>
                  <a:schemeClr val="tx1"/>
                </a:solidFill>
              </a:rPr>
              <a:t>UTS:SCIENCE</a:t>
            </a:r>
            <a:endParaRPr lang="en-AU" b="1" i="0" cap="all" baseline="0" noProof="0" dirty="0">
              <a:solidFill>
                <a:schemeClr val="tx1"/>
              </a:solidFill>
            </a:endParaRPr>
          </a:p>
        </p:txBody>
      </p:sp>
      <p:pic>
        <p:nvPicPr>
          <p:cNvPr id="13" name="Picture 12" descr="Black-UTS-logo-Titl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5898" y="0"/>
            <a:ext cx="2118101" cy="13596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 image">
    <p:spTree>
      <p:nvGrpSpPr>
        <p:cNvPr id="1" name=""/>
        <p:cNvGrpSpPr/>
        <p:nvPr/>
      </p:nvGrpSpPr>
      <p:grpSpPr>
        <a:xfrm>
          <a:off x="0" y="0"/>
          <a:ext cx="0" cy="0"/>
          <a:chOff x="0" y="0"/>
          <a:chExt cx="0" cy="0"/>
        </a:xfrm>
      </p:grpSpPr>
      <p:grpSp>
        <p:nvGrpSpPr>
          <p:cNvPr id="26" name="Group 25"/>
          <p:cNvGrpSpPr/>
          <p:nvPr userDrawn="1"/>
        </p:nvGrpSpPr>
        <p:grpSpPr>
          <a:xfrm>
            <a:off x="0" y="0"/>
            <a:ext cx="9143998" cy="5143501"/>
            <a:chOff x="0" y="0"/>
            <a:chExt cx="9143998" cy="5143501"/>
          </a:xfrm>
        </p:grpSpPr>
        <p:sp>
          <p:nvSpPr>
            <p:cNvPr id="25" name="Freeform 24"/>
            <p:cNvSpPr/>
            <p:nvPr userDrawn="1"/>
          </p:nvSpPr>
          <p:spPr>
            <a:xfrm>
              <a:off x="203847" y="0"/>
              <a:ext cx="7053111" cy="5090354"/>
            </a:xfrm>
            <a:custGeom>
              <a:avLst/>
              <a:gdLst>
                <a:gd name="connsiteX0" fmla="*/ 3878920 w 7053111"/>
                <a:gd name="connsiteY0" fmla="*/ 0 h 5090354"/>
                <a:gd name="connsiteX1" fmla="*/ 7053111 w 7053111"/>
                <a:gd name="connsiteY1" fmla="*/ 3162543 h 5090354"/>
                <a:gd name="connsiteX2" fmla="*/ 5113651 w 7053111"/>
                <a:gd name="connsiteY2" fmla="*/ 5090354 h 5090354"/>
                <a:gd name="connsiteX3" fmla="*/ 0 w 7053111"/>
                <a:gd name="connsiteY3" fmla="*/ 5090354 h 5090354"/>
                <a:gd name="connsiteX4" fmla="*/ 3878920 w 7053111"/>
                <a:gd name="connsiteY4" fmla="*/ 0 h 509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3111" h="5090354">
                  <a:moveTo>
                    <a:pt x="3878920" y="0"/>
                  </a:moveTo>
                  <a:lnTo>
                    <a:pt x="7053111" y="3162543"/>
                  </a:lnTo>
                  <a:lnTo>
                    <a:pt x="5113651" y="5090354"/>
                  </a:lnTo>
                  <a:lnTo>
                    <a:pt x="0" y="5090354"/>
                  </a:lnTo>
                  <a:lnTo>
                    <a:pt x="387892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0" y="0"/>
              <a:ext cx="40830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flipH="1">
              <a:off x="0" y="4787901"/>
              <a:ext cx="9143998" cy="35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userDrawn="1">
            <p:ph type="ctrTitle"/>
          </p:nvPr>
        </p:nvSpPr>
        <p:spPr>
          <a:xfrm>
            <a:off x="666750" y="1738198"/>
            <a:ext cx="5276850" cy="923330"/>
          </a:xfrm>
        </p:spPr>
        <p:txBody>
          <a:bodyPr/>
          <a:lstStyle>
            <a:lvl1pPr>
              <a:lnSpc>
                <a:spcPts val="3600"/>
              </a:lnSpc>
              <a:defRPr sz="3200">
                <a:solidFill>
                  <a:schemeClr val="tx1"/>
                </a:solidFill>
              </a:defRPr>
            </a:lvl1pPr>
          </a:lstStyle>
          <a:p>
            <a:r>
              <a:rPr lang="en-US" noProof="0" smtClean="0"/>
              <a:t>Click to edit Master title style</a:t>
            </a:r>
            <a:endParaRPr lang="en-AU" noProof="0" dirty="0"/>
          </a:p>
        </p:txBody>
      </p:sp>
      <p:sp>
        <p:nvSpPr>
          <p:cNvPr id="5" name="Footer Placeholder 4"/>
          <p:cNvSpPr>
            <a:spLocks noGrp="1"/>
          </p:cNvSpPr>
          <p:nvPr userDrawn="1">
            <p:ph type="ftr" sz="quarter" idx="11"/>
          </p:nvPr>
        </p:nvSpPr>
        <p:spPr/>
        <p:txBody>
          <a:bodyPr/>
          <a:lstStyle/>
          <a:p>
            <a:r>
              <a:rPr lang="en-AU" noProof="0" smtClean="0"/>
              <a:t>science.uts.edu.au</a:t>
            </a:r>
            <a:endParaRPr lang="en-AU" noProof="0"/>
          </a:p>
        </p:txBody>
      </p:sp>
      <p:sp>
        <p:nvSpPr>
          <p:cNvPr id="9" name="TextBox 8"/>
          <p:cNvSpPr txBox="1"/>
          <p:nvPr userDrawn="1"/>
        </p:nvSpPr>
        <p:spPr>
          <a:xfrm>
            <a:off x="5931952" y="4490155"/>
            <a:ext cx="2933700" cy="256480"/>
          </a:xfrm>
          <a:prstGeom prst="rect">
            <a:avLst/>
          </a:prstGeom>
          <a:noFill/>
        </p:spPr>
        <p:txBody>
          <a:bodyPr wrap="square" lIns="0" tIns="0" rIns="0" bIns="0" rtlCol="0" anchor="b" anchorCtr="0">
            <a:spAutoFit/>
          </a:bodyPr>
          <a:lstStyle/>
          <a:p>
            <a:pPr algn="r">
              <a:lnSpc>
                <a:spcPts val="2000"/>
              </a:lnSpc>
            </a:pPr>
            <a:r>
              <a:rPr lang="en-AU" b="1" i="0" cap="all" baseline="0" noProof="0" dirty="0" smtClean="0">
                <a:solidFill>
                  <a:schemeClr val="tx1"/>
                </a:solidFill>
              </a:rPr>
              <a:t>UTS:SCIENCE</a:t>
            </a:r>
            <a:endParaRPr lang="en-AU" b="1" i="0" cap="all" baseline="0" noProof="0" dirty="0">
              <a:solidFill>
                <a:schemeClr val="tx1"/>
              </a:solidFill>
            </a:endParaRPr>
          </a:p>
        </p:txBody>
      </p:sp>
      <p:sp>
        <p:nvSpPr>
          <p:cNvPr id="10" name="TextBox 9"/>
          <p:cNvSpPr txBox="1"/>
          <p:nvPr userDrawn="1"/>
        </p:nvSpPr>
        <p:spPr>
          <a:xfrm>
            <a:off x="666750" y="4602687"/>
            <a:ext cx="3759200" cy="204351"/>
          </a:xfrm>
          <a:prstGeom prst="rect">
            <a:avLst/>
          </a:prstGeom>
          <a:noFill/>
        </p:spPr>
        <p:txBody>
          <a:bodyPr wrap="square" lIns="0" tIns="0" rIns="0" bIns="0" rtlCol="0">
            <a:spAutoFit/>
          </a:bodyPr>
          <a:lstStyle/>
          <a:p>
            <a:pPr>
              <a:lnSpc>
                <a:spcPts val="1680"/>
              </a:lnSpc>
            </a:pPr>
            <a:r>
              <a:rPr lang="en-AU" sz="1400" cap="all" baseline="0" noProof="0" dirty="0" smtClean="0">
                <a:solidFill>
                  <a:schemeClr val="tx1"/>
                </a:solidFill>
              </a:rPr>
              <a:t>uts </a:t>
            </a:r>
            <a:r>
              <a:rPr lang="en-AU" sz="1400" cap="all" baseline="0" noProof="0" dirty="0" err="1" smtClean="0">
                <a:solidFill>
                  <a:schemeClr val="tx1"/>
                </a:solidFill>
              </a:rPr>
              <a:t>cricos</a:t>
            </a:r>
            <a:r>
              <a:rPr lang="en-AU" sz="1400" cap="all" baseline="0" noProof="0" dirty="0" smtClean="0">
                <a:solidFill>
                  <a:schemeClr val="tx1"/>
                </a:solidFill>
              </a:rPr>
              <a:t> provider code: 00099f</a:t>
            </a:r>
            <a:endParaRPr lang="en-AU" sz="1400" cap="all" baseline="0" noProof="0" dirty="0">
              <a:solidFill>
                <a:schemeClr val="tx1"/>
              </a:solidFill>
            </a:endParaRPr>
          </a:p>
        </p:txBody>
      </p:sp>
      <p:pic>
        <p:nvPicPr>
          <p:cNvPr id="11" name="Picture 10" descr="Black-UTS-logo-Tit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898" y="0"/>
            <a:ext cx="2118101" cy="135965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9" name="Group 18"/>
          <p:cNvGrpSpPr/>
          <p:nvPr userDrawn="1"/>
        </p:nvGrpSpPr>
        <p:grpSpPr>
          <a:xfrm>
            <a:off x="252413" y="4822825"/>
            <a:ext cx="8891587" cy="320675"/>
            <a:chOff x="252413" y="4822825"/>
            <a:chExt cx="8891587" cy="320675"/>
          </a:xfrm>
        </p:grpSpPr>
        <p:sp>
          <p:nvSpPr>
            <p:cNvPr id="15" name="Rectangle 14"/>
            <p:cNvSpPr/>
            <p:nvPr userDrawn="1"/>
          </p:nvSpPr>
          <p:spPr>
            <a:xfrm>
              <a:off x="584200" y="4822825"/>
              <a:ext cx="8559800" cy="32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sosceles Triangle 17"/>
            <p:cNvSpPr/>
            <p:nvPr userDrawn="1"/>
          </p:nvSpPr>
          <p:spPr>
            <a:xfrm>
              <a:off x="252413" y="4824413"/>
              <a:ext cx="652462" cy="31908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userDrawn="1">
            <p:ph type="title"/>
          </p:nvPr>
        </p:nvSpPr>
        <p:spPr/>
        <p:txBody>
          <a:bodyPr/>
          <a:lstStyle/>
          <a:p>
            <a:r>
              <a:rPr lang="en-US" noProof="0" smtClean="0"/>
              <a:t>Click to edit Master title style</a:t>
            </a:r>
            <a:endParaRPr lang="en-AU" noProof="0"/>
          </a:p>
        </p:txBody>
      </p:sp>
      <p:sp>
        <p:nvSpPr>
          <p:cNvPr id="3" name="Content Placeholder 2"/>
          <p:cNvSpPr>
            <a:spLocks noGrp="1"/>
          </p:cNvSpPr>
          <p:nvPr userDrawn="1">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5" name="Footer Placeholder 4"/>
          <p:cNvSpPr>
            <a:spLocks noGrp="1"/>
          </p:cNvSpPr>
          <p:nvPr userDrawn="1">
            <p:ph type="ftr" sz="quarter" idx="11"/>
          </p:nvPr>
        </p:nvSpPr>
        <p:spPr>
          <a:xfrm>
            <a:off x="5970052" y="4842000"/>
            <a:ext cx="2895600" cy="230832"/>
          </a:xfrm>
        </p:spPr>
        <p:txBody>
          <a:bodyPr/>
          <a:lstStyle/>
          <a:p>
            <a:r>
              <a:rPr lang="en-AU" noProof="0" dirty="0" smtClean="0"/>
              <a:t>science.uts.edu.au</a:t>
            </a:r>
            <a:endParaRPr lang="en-AU"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750" y="346750"/>
            <a:ext cx="7810500" cy="359073"/>
          </a:xfrm>
          <a:prstGeom prst="rect">
            <a:avLst/>
          </a:prstGeom>
        </p:spPr>
        <p:txBody>
          <a:bodyPr vert="horz" wrap="square" lIns="0" tIns="0" rIns="0" bIns="0" rtlCol="0" anchor="t" anchorCtr="0">
            <a:spAutoFit/>
          </a:bodyPr>
          <a:lstStyle/>
          <a:p>
            <a:r>
              <a:rPr lang="en-US" noProof="0" smtClean="0"/>
              <a:t>Click to edit Master title style</a:t>
            </a:r>
            <a:endParaRPr lang="en-AU" noProof="0" dirty="0"/>
          </a:p>
        </p:txBody>
      </p:sp>
      <p:sp>
        <p:nvSpPr>
          <p:cNvPr id="3" name="Text Placeholder 2"/>
          <p:cNvSpPr>
            <a:spLocks noGrp="1"/>
          </p:cNvSpPr>
          <p:nvPr>
            <p:ph type="body" idx="1"/>
          </p:nvPr>
        </p:nvSpPr>
        <p:spPr>
          <a:xfrm>
            <a:off x="666750" y="1293813"/>
            <a:ext cx="7810500" cy="334129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dirty="0"/>
          </a:p>
        </p:txBody>
      </p:sp>
      <p:sp>
        <p:nvSpPr>
          <p:cNvPr id="5" name="Footer Placeholder 4"/>
          <p:cNvSpPr>
            <a:spLocks noGrp="1"/>
          </p:cNvSpPr>
          <p:nvPr>
            <p:ph type="ftr" sz="quarter" idx="3"/>
          </p:nvPr>
        </p:nvSpPr>
        <p:spPr>
          <a:xfrm>
            <a:off x="5970052" y="4842000"/>
            <a:ext cx="2895600" cy="230832"/>
          </a:xfrm>
          <a:prstGeom prst="rect">
            <a:avLst/>
          </a:prstGeom>
        </p:spPr>
        <p:txBody>
          <a:bodyPr vert="horz" lIns="0" tIns="0" rIns="0" bIns="0" rtlCol="0" anchor="t" anchorCtr="0">
            <a:spAutoFit/>
          </a:bodyPr>
          <a:lstStyle>
            <a:lvl1pPr algn="r">
              <a:lnSpc>
                <a:spcPts val="1800"/>
              </a:lnSpc>
              <a:defRPr sz="1500" b="1" spc="-30" baseline="0">
                <a:solidFill>
                  <a:schemeClr val="tx1"/>
                </a:solidFill>
              </a:defRPr>
            </a:lvl1pPr>
          </a:lstStyle>
          <a:p>
            <a:r>
              <a:rPr lang="en-AU" noProof="0" dirty="0" smtClean="0"/>
              <a:t>science.uts.edu.au</a:t>
            </a:r>
            <a:endParaRPr lang="en-AU" noProof="0"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p:hf sldNum="0" hdr="0" dt="0"/>
  <p:txStyles>
    <p:titleStyle>
      <a:lvl1pPr algn="l" defTabSz="914400" rtl="0" eaLnBrk="1" latinLnBrk="0" hangingPunct="1">
        <a:lnSpc>
          <a:spcPts val="2800"/>
        </a:lnSpc>
        <a:spcBef>
          <a:spcPct val="0"/>
        </a:spcBef>
        <a:buNone/>
        <a:defRPr sz="2600" b="1" i="0" kern="1200" cap="all" baseline="0">
          <a:solidFill>
            <a:schemeClr val="tx2"/>
          </a:solidFill>
          <a:latin typeface="+mj-lt"/>
          <a:ea typeface="+mj-ea"/>
          <a:cs typeface="+mj-cs"/>
        </a:defRPr>
      </a:lvl1pPr>
    </p:titleStyle>
    <p:bodyStyle>
      <a:lvl1pPr marL="0" indent="0" algn="l" defTabSz="914400" rtl="0" eaLnBrk="1" latinLnBrk="0" hangingPunct="1">
        <a:lnSpc>
          <a:spcPts val="2000"/>
        </a:lnSpc>
        <a:spcBef>
          <a:spcPts val="0"/>
        </a:spcBef>
        <a:spcAft>
          <a:spcPts val="800"/>
        </a:spcAft>
        <a:buFontTx/>
        <a:buNone/>
        <a:defRPr sz="1800" kern="1200">
          <a:solidFill>
            <a:schemeClr val="tx1"/>
          </a:solidFill>
          <a:latin typeface="+mn-lt"/>
          <a:ea typeface="+mn-ea"/>
          <a:cs typeface="+mn-cs"/>
        </a:defRPr>
      </a:lvl1pPr>
      <a:lvl2pPr marL="0" indent="0" algn="l" defTabSz="914400" rtl="0" eaLnBrk="1" latinLnBrk="0" hangingPunct="1">
        <a:lnSpc>
          <a:spcPts val="2400"/>
        </a:lnSpc>
        <a:spcBef>
          <a:spcPts val="0"/>
        </a:spcBef>
        <a:spcAft>
          <a:spcPts val="400"/>
        </a:spcAft>
        <a:buFontTx/>
        <a:buNone/>
        <a:defRPr sz="2200" b="1" kern="1200">
          <a:solidFill>
            <a:schemeClr val="tx1"/>
          </a:solidFill>
          <a:latin typeface="+mn-lt"/>
          <a:ea typeface="+mn-ea"/>
          <a:cs typeface="+mn-cs"/>
        </a:defRPr>
      </a:lvl2pPr>
      <a:lvl3pPr marL="216000" indent="-216000" algn="l" defTabSz="914400" rtl="0" eaLnBrk="1" latinLnBrk="0" hangingPunct="1">
        <a:lnSpc>
          <a:spcPts val="2000"/>
        </a:lnSpc>
        <a:spcBef>
          <a:spcPts val="0"/>
        </a:spcBef>
        <a:spcAft>
          <a:spcPts val="800"/>
        </a:spcAft>
        <a:buFont typeface="Arial" pitchFamily="34" charset="0"/>
        <a:buChar char="&gt;"/>
        <a:defRPr sz="1800" kern="1200">
          <a:solidFill>
            <a:schemeClr val="tx1"/>
          </a:solidFill>
          <a:latin typeface="+mn-lt"/>
          <a:ea typeface="+mn-ea"/>
          <a:cs typeface="+mn-cs"/>
        </a:defRPr>
      </a:lvl3pPr>
      <a:lvl4pPr marL="432000" indent="-215900" algn="l" defTabSz="914400" rtl="0" eaLnBrk="1" latinLnBrk="0" hangingPunct="1">
        <a:lnSpc>
          <a:spcPts val="2000"/>
        </a:lnSpc>
        <a:spcBef>
          <a:spcPts val="0"/>
        </a:spcBef>
        <a:spcAft>
          <a:spcPts val="800"/>
        </a:spcAft>
        <a:buFont typeface="Arial" pitchFamily="34" charset="0"/>
        <a:buChar char="&gt;"/>
        <a:defRPr sz="1800" kern="1200">
          <a:solidFill>
            <a:schemeClr val="tx1"/>
          </a:solidFill>
          <a:latin typeface="+mn-lt"/>
          <a:ea typeface="+mn-ea"/>
          <a:cs typeface="+mn-cs"/>
        </a:defRPr>
      </a:lvl4pPr>
      <a:lvl5pPr marL="648000" indent="-216000" algn="l" defTabSz="914400" rtl="0" eaLnBrk="1" latinLnBrk="0" hangingPunct="1">
        <a:lnSpc>
          <a:spcPts val="2000"/>
        </a:lnSpc>
        <a:spcBef>
          <a:spcPts val="0"/>
        </a:spcBef>
        <a:spcAft>
          <a:spcPts val="800"/>
        </a:spcAft>
        <a:buFont typeface="Arial"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7.bin"/><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9.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7.bin"/><Relationship Id="rId18" Type="http://schemas.openxmlformats.org/officeDocument/2006/relationships/image" Target="../media/image28.wmf"/><Relationship Id="rId26" Type="http://schemas.openxmlformats.org/officeDocument/2006/relationships/image" Target="../media/image32.wmf"/><Relationship Id="rId3" Type="http://schemas.openxmlformats.org/officeDocument/2006/relationships/oleObject" Target="../embeddings/oleObject12.bin"/><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25.wmf"/><Relationship Id="rId17" Type="http://schemas.openxmlformats.org/officeDocument/2006/relationships/oleObject" Target="../embeddings/oleObject19.bin"/><Relationship Id="rId25" Type="http://schemas.openxmlformats.org/officeDocument/2006/relationships/oleObject" Target="../embeddings/oleObject23.bin"/><Relationship Id="rId2" Type="http://schemas.openxmlformats.org/officeDocument/2006/relationships/slideLayout" Target="../slideLayouts/slideLayout3.xml"/><Relationship Id="rId16" Type="http://schemas.openxmlformats.org/officeDocument/2006/relationships/image" Target="../media/image27.wmf"/><Relationship Id="rId20" Type="http://schemas.openxmlformats.org/officeDocument/2006/relationships/image" Target="../media/image29.wmf"/><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oleObject" Target="../embeddings/oleObject16.bin"/><Relationship Id="rId24" Type="http://schemas.openxmlformats.org/officeDocument/2006/relationships/image" Target="../media/image31.wmf"/><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22.bin"/><Relationship Id="rId10" Type="http://schemas.openxmlformats.org/officeDocument/2006/relationships/image" Target="../media/image24.wmf"/><Relationship Id="rId19" Type="http://schemas.openxmlformats.org/officeDocument/2006/relationships/oleObject" Target="../embeddings/oleObject20.bin"/><Relationship Id="rId4" Type="http://schemas.openxmlformats.org/officeDocument/2006/relationships/image" Target="../media/image21.wmf"/><Relationship Id="rId9" Type="http://schemas.openxmlformats.org/officeDocument/2006/relationships/oleObject" Target="../embeddings/oleObject15.bin"/><Relationship Id="rId14" Type="http://schemas.openxmlformats.org/officeDocument/2006/relationships/image" Target="../media/image26.wmf"/><Relationship Id="rId22" Type="http://schemas.openxmlformats.org/officeDocument/2006/relationships/image" Target="../media/image30.w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7.wm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34.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43.w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40.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3.bin"/></Relationships>
</file>

<file path=ppt/slides/_rels/slide23.xml.rels><?xml version="1.0" encoding="UTF-8" standalone="yes"?>
<Relationships xmlns="http://schemas.openxmlformats.org/package/2006/relationships"><Relationship Id="rId2" Type="http://schemas.openxmlformats.org/officeDocument/2006/relationships/hyperlink" Target="http://www.tkcs-collins.com/truman/monopoly/monopoly.shtml"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jpg"/><Relationship Id="rId7" Type="http://schemas.openxmlformats.org/officeDocument/2006/relationships/image" Target="../media/image8.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49" y="1947862"/>
            <a:ext cx="5740489" cy="1846659"/>
          </a:xfrm>
        </p:spPr>
        <p:txBody>
          <a:bodyPr/>
          <a:lstStyle/>
          <a:p>
            <a:r>
              <a:rPr lang="en-AU" cap="none" dirty="0" smtClean="0"/>
              <a:t>Beyond Rote: </a:t>
            </a:r>
            <a:br>
              <a:rPr lang="en-AU" cap="none" dirty="0" smtClean="0"/>
            </a:br>
            <a:r>
              <a:rPr lang="en-US" cap="none" dirty="0" smtClean="0"/>
              <a:t>Enquiry-Oriented </a:t>
            </a:r>
            <a:r>
              <a:rPr lang="en-US" cap="none" dirty="0"/>
              <a:t>L</a:t>
            </a:r>
            <a:r>
              <a:rPr lang="en-US" cap="none" dirty="0" smtClean="0"/>
              <a:t>earning through Problem-Based </a:t>
            </a:r>
            <a:r>
              <a:rPr lang="en-US" cap="none" dirty="0"/>
              <a:t>W</a:t>
            </a:r>
            <a:r>
              <a:rPr lang="en-US" cap="none" dirty="0" smtClean="0"/>
              <a:t>orkshops</a:t>
            </a:r>
            <a:endParaRPr lang="en-AU" cap="none" dirty="0"/>
          </a:p>
        </p:txBody>
      </p:sp>
      <p:sp>
        <p:nvSpPr>
          <p:cNvPr id="4" name="Footer Placeholder 3"/>
          <p:cNvSpPr>
            <a:spLocks noGrp="1"/>
          </p:cNvSpPr>
          <p:nvPr>
            <p:ph type="ftr" sz="quarter" idx="11"/>
          </p:nvPr>
        </p:nvSpPr>
        <p:spPr/>
        <p:txBody>
          <a:bodyPr/>
          <a:lstStyle/>
          <a:p>
            <a:r>
              <a:rPr lang="en-AU" dirty="0" smtClean="0"/>
              <a:t>science.uts.edu.au</a:t>
            </a:r>
            <a:endParaRPr lang="en-AU" dirty="0"/>
          </a:p>
        </p:txBody>
      </p:sp>
      <p:sp>
        <p:nvSpPr>
          <p:cNvPr id="5" name="Title 1"/>
          <p:cNvSpPr txBox="1">
            <a:spLocks/>
          </p:cNvSpPr>
          <p:nvPr/>
        </p:nvSpPr>
        <p:spPr>
          <a:xfrm>
            <a:off x="666749" y="3964052"/>
            <a:ext cx="5276850" cy="246221"/>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00000"/>
              </a:lnSpc>
            </a:pPr>
            <a:r>
              <a:rPr lang="en-AU" sz="1600" b="0" i="1" cap="none" dirty="0" smtClean="0"/>
              <a:t>Stephen Woodcock</a:t>
            </a:r>
          </a:p>
        </p:txBody>
      </p:sp>
    </p:spTree>
    <p:extLst>
      <p:ext uri="{BB962C8B-B14F-4D97-AF65-F5344CB8AC3E}">
        <p14:creationId xmlns:p14="http://schemas.microsoft.com/office/powerpoint/2010/main" val="751983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666750" y="803306"/>
            <a:ext cx="3662443" cy="4062651"/>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The board game Monopoly consists of 40 squares. Players roll two dice and move round the board.</a:t>
            </a:r>
            <a:endParaRPr lang="en-AU" sz="1600" b="0" cap="none" dirty="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If a player lands on a square which has not been bought yet, he/she can purchase it. If a player lands on a square which has been bought by an opponent, he/she must pay rent to that player.</a:t>
            </a:r>
          </a:p>
          <a:p>
            <a:pPr marL="285750" indent="-285750">
              <a:lnSpc>
                <a:spcPct val="150000"/>
              </a:lnSpc>
              <a:buFont typeface="Wingdings" panose="05000000000000000000" pitchFamily="2" charset="2"/>
              <a:buChar char="§"/>
            </a:pPr>
            <a:r>
              <a:rPr lang="en-AU" sz="1600" b="0" cap="none" dirty="0" smtClean="0">
                <a:solidFill>
                  <a:prstClr val="black"/>
                </a:solidFill>
              </a:rPr>
              <a:t>Which squares are best to own? Why?</a:t>
            </a:r>
          </a:p>
        </p:txBody>
      </p:sp>
      <p:sp>
        <p:nvSpPr>
          <p:cNvPr id="2" name="Title 1"/>
          <p:cNvSpPr>
            <a:spLocks noGrp="1"/>
          </p:cNvSpPr>
          <p:nvPr>
            <p:ph type="title"/>
          </p:nvPr>
        </p:nvSpPr>
        <p:spPr>
          <a:xfrm>
            <a:off x="533400" y="346750"/>
            <a:ext cx="7810500" cy="359073"/>
          </a:xfrm>
        </p:spPr>
        <p:txBody>
          <a:bodyPr/>
          <a:lstStyle/>
          <a:p>
            <a:r>
              <a:rPr lang="en-AU" dirty="0" smtClean="0"/>
              <a:t>Task one: monopoly</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194" y="0"/>
            <a:ext cx="4814806" cy="4796750"/>
          </a:xfrm>
          <a:prstGeom prst="rect">
            <a:avLst/>
          </a:prstGeom>
        </p:spPr>
      </p:pic>
    </p:spTree>
    <p:extLst>
      <p:ext uri="{BB962C8B-B14F-4D97-AF65-F5344CB8AC3E}">
        <p14:creationId xmlns:p14="http://schemas.microsoft.com/office/powerpoint/2010/main" val="3585659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Random walks on graphs</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sp>
        <p:nvSpPr>
          <p:cNvPr id="5" name="Title 1"/>
          <p:cNvSpPr txBox="1">
            <a:spLocks/>
          </p:cNvSpPr>
          <p:nvPr/>
        </p:nvSpPr>
        <p:spPr>
          <a:xfrm>
            <a:off x="666750" y="803306"/>
            <a:ext cx="5467350" cy="443198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The sequence of squares on which a player lands forms a </a:t>
            </a:r>
            <a:r>
              <a:rPr lang="en-AU" sz="1600" cap="none" dirty="0" smtClean="0">
                <a:solidFill>
                  <a:prstClr val="black"/>
                </a:solidFill>
              </a:rPr>
              <a:t>random walk</a:t>
            </a:r>
            <a:r>
              <a:rPr lang="en-AU" sz="1600" b="0" cap="none" dirty="0" smtClean="0">
                <a:solidFill>
                  <a:prstClr val="black"/>
                </a:solidFill>
              </a:rPr>
              <a:t>.</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We can draw a </a:t>
            </a:r>
            <a:r>
              <a:rPr lang="en-AU" sz="1600" cap="none" dirty="0" smtClean="0">
                <a:solidFill>
                  <a:prstClr val="black"/>
                </a:solidFill>
              </a:rPr>
              <a:t>directed graph</a:t>
            </a:r>
            <a:r>
              <a:rPr lang="en-AU" sz="1600" b="0" cap="none" dirty="0" smtClean="0">
                <a:solidFill>
                  <a:prstClr val="black"/>
                </a:solidFill>
              </a:rPr>
              <a:t> showing all positions, linked by arrows showing all possible moves between positions.</a:t>
            </a:r>
            <a:endParaRPr lang="en-AU" sz="1600" b="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The graph for a Monopoly board would be extremely difficult to draw – it would contain 40 different states (one for each square) plus arrows joining each square to all possible squares that a player could move to from it.</a:t>
            </a:r>
          </a:p>
          <a:p>
            <a:pPr marL="285750" indent="-285750">
              <a:lnSpc>
                <a:spcPct val="150000"/>
              </a:lnSpc>
              <a:buFont typeface="Wingdings" panose="05000000000000000000" pitchFamily="2" charset="2"/>
              <a:buChar char="§"/>
            </a:pPr>
            <a:endParaRPr lang="en-AU" sz="1600" b="0" cap="none" dirty="0" smtClean="0">
              <a:solidFill>
                <a:prstClr val="black"/>
              </a:solidFill>
            </a:endParaRPr>
          </a:p>
        </p:txBody>
      </p:sp>
      <p:cxnSp>
        <p:nvCxnSpPr>
          <p:cNvPr id="11" name="Straight Arrow Connector 10"/>
          <p:cNvCxnSpPr/>
          <p:nvPr/>
        </p:nvCxnSpPr>
        <p:spPr>
          <a:xfrm flipV="1">
            <a:off x="6962775" y="1070006"/>
            <a:ext cx="847725" cy="65401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086725" y="1146206"/>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705600" y="1298605"/>
            <a:ext cx="0" cy="5016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05600" y="803306"/>
            <a:ext cx="79533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05600" y="1070006"/>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086725" y="1009648"/>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810500" y="1724025"/>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cxnSp>
        <p:nvCxnSpPr>
          <p:cNvPr id="22" name="Straight Connector 21"/>
          <p:cNvCxnSpPr/>
          <p:nvPr/>
        </p:nvCxnSpPr>
        <p:spPr>
          <a:xfrm flipH="1">
            <a:off x="6705600" y="803306"/>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448425" y="536606"/>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cxnSp>
        <p:nvCxnSpPr>
          <p:cNvPr id="24" name="Straight Connector 23"/>
          <p:cNvCxnSpPr/>
          <p:nvPr/>
        </p:nvCxnSpPr>
        <p:spPr>
          <a:xfrm flipH="1">
            <a:off x="6686551" y="803306"/>
            <a:ext cx="1400174" cy="11874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810500" y="536606"/>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9" name="Oval 8"/>
          <p:cNvSpPr/>
          <p:nvPr/>
        </p:nvSpPr>
        <p:spPr>
          <a:xfrm>
            <a:off x="6448425" y="1724025"/>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0" name="Title 1"/>
          <p:cNvSpPr txBox="1">
            <a:spLocks/>
          </p:cNvSpPr>
          <p:nvPr/>
        </p:nvSpPr>
        <p:spPr>
          <a:xfrm>
            <a:off x="6265327" y="2483103"/>
            <a:ext cx="2878673" cy="2170338"/>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The graph above show that a player in A can only move to B. A player in B can move to D or C. A player in C can move to A or B and a player in D can only move to B.</a:t>
            </a:r>
          </a:p>
        </p:txBody>
      </p:sp>
      <p:sp>
        <p:nvSpPr>
          <p:cNvPr id="31" name="Title 1"/>
          <p:cNvSpPr txBox="1">
            <a:spLocks/>
          </p:cNvSpPr>
          <p:nvPr/>
        </p:nvSpPr>
        <p:spPr>
          <a:xfrm>
            <a:off x="6332002" y="543983"/>
            <a:ext cx="2145248" cy="166199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A	             B</a:t>
            </a:r>
          </a:p>
          <a:p>
            <a:pPr marL="285750" indent="-285750">
              <a:lnSpc>
                <a:spcPct val="150000"/>
              </a:lnSpc>
              <a:buFont typeface="Wingdings" panose="05000000000000000000" pitchFamily="2" charset="2"/>
              <a:buChar char="§"/>
            </a:pPr>
            <a:endParaRPr lang="en-AU" sz="240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a:lnSpc>
                <a:spcPct val="150000"/>
              </a:lnSpc>
            </a:pPr>
            <a:r>
              <a:rPr lang="en-AU" sz="1600" cap="none" dirty="0" smtClean="0">
                <a:solidFill>
                  <a:prstClr val="black"/>
                </a:solidFill>
              </a:rPr>
              <a:t>     C	             D</a:t>
            </a:r>
            <a:endParaRPr lang="en-AU" sz="1600" cap="none" dirty="0">
              <a:solidFill>
                <a:prstClr val="black"/>
              </a:solidFill>
            </a:endParaRPr>
          </a:p>
        </p:txBody>
      </p:sp>
    </p:spTree>
    <p:extLst>
      <p:ext uri="{BB962C8B-B14F-4D97-AF65-F5344CB8AC3E}">
        <p14:creationId xmlns:p14="http://schemas.microsoft.com/office/powerpoint/2010/main" val="3047464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Task two: estimation</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sp>
        <p:nvSpPr>
          <p:cNvPr id="5" name="Title 1"/>
          <p:cNvSpPr txBox="1">
            <a:spLocks/>
          </p:cNvSpPr>
          <p:nvPr/>
        </p:nvSpPr>
        <p:spPr>
          <a:xfrm>
            <a:off x="666751" y="803306"/>
            <a:ext cx="4400550" cy="3323987"/>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Very quickly, look at the simple directed graph shown here and estimate what proportion of the time you would expect the walker to be in position A and what proportion of the time you would expect the walker to be in position B.</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p:txBody>
      </p:sp>
      <p:cxnSp>
        <p:nvCxnSpPr>
          <p:cNvPr id="23" name="Straight Arrow Connector 22"/>
          <p:cNvCxnSpPr/>
          <p:nvPr/>
        </p:nvCxnSpPr>
        <p:spPr>
          <a:xfrm flipH="1">
            <a:off x="6893718" y="1310833"/>
            <a:ext cx="928687"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53225" y="1310833"/>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257925" y="1044133"/>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7" name="Oval 26"/>
          <p:cNvSpPr/>
          <p:nvPr/>
        </p:nvSpPr>
        <p:spPr>
          <a:xfrm>
            <a:off x="7962900" y="101555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8" name="Title 1"/>
          <p:cNvSpPr txBox="1">
            <a:spLocks/>
          </p:cNvSpPr>
          <p:nvPr/>
        </p:nvSpPr>
        <p:spPr>
          <a:xfrm>
            <a:off x="6332002" y="1066799"/>
            <a:ext cx="2145248" cy="323678"/>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A	                B</a:t>
            </a:r>
          </a:p>
        </p:txBody>
      </p:sp>
    </p:spTree>
    <p:extLst>
      <p:ext uri="{BB962C8B-B14F-4D97-AF65-F5344CB8AC3E}">
        <p14:creationId xmlns:p14="http://schemas.microsoft.com/office/powerpoint/2010/main" val="1638385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Random walk</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sp>
        <p:nvSpPr>
          <p:cNvPr id="5" name="Title 1"/>
          <p:cNvSpPr txBox="1">
            <a:spLocks/>
          </p:cNvSpPr>
          <p:nvPr/>
        </p:nvSpPr>
        <p:spPr>
          <a:xfrm>
            <a:off x="666750" y="803306"/>
            <a:ext cx="8198902" cy="4062651"/>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This was really a trick question.</a:t>
            </a: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You need a lot more information to be able to answer this:</a:t>
            </a:r>
          </a:p>
          <a:p>
            <a:pPr marL="285750" indent="-285750">
              <a:lnSpc>
                <a:spcPct val="150000"/>
              </a:lnSpc>
              <a:buFont typeface="Arial" panose="020B0604020202020204" pitchFamily="34" charset="0"/>
              <a:buChar char="-"/>
            </a:pPr>
            <a:r>
              <a:rPr lang="en-AU" sz="1600" b="0" cap="none" dirty="0" smtClean="0">
                <a:solidFill>
                  <a:prstClr val="black"/>
                </a:solidFill>
              </a:rPr>
              <a:t>Are the moves A to B and B to A equally likely? For example, assuming someone buys one lottery ticket each week and A is “I won the lottery last week” and B is “I didn’t win the lottery last week”, moving A to B is about 8 million times as likely as B to A.</a:t>
            </a:r>
          </a:p>
          <a:p>
            <a:pPr marL="285750" indent="-285750">
              <a:lnSpc>
                <a:spcPct val="150000"/>
              </a:lnSpc>
              <a:buFont typeface="Arial" panose="020B0604020202020204" pitchFamily="34" charset="0"/>
              <a:buChar char="-"/>
            </a:pPr>
            <a:r>
              <a:rPr lang="en-AU" sz="1600" b="0" cap="none" dirty="0" smtClean="0">
                <a:solidFill>
                  <a:prstClr val="black"/>
                </a:solidFill>
              </a:rPr>
              <a:t>Any initial conditions? Did you start in A or B?</a:t>
            </a:r>
          </a:p>
          <a:p>
            <a:pPr marL="285750" indent="-285750">
              <a:lnSpc>
                <a:spcPct val="150000"/>
              </a:lnSpc>
              <a:buFont typeface="Arial" panose="020B0604020202020204" pitchFamily="34" charset="0"/>
              <a:buChar char="-"/>
            </a:pPr>
            <a:r>
              <a:rPr lang="en-AU" sz="1600" b="0" cap="none" dirty="0" smtClean="0">
                <a:solidFill>
                  <a:prstClr val="black"/>
                </a:solidFill>
              </a:rPr>
              <a:t>How long has the random walk been running? Eventually initial conditions will likely be less relevant. For example, predicting the temperature knowing the temperature one minute ago vs predicting the temperature knowing the temperature several hundred years ago.</a:t>
            </a:r>
          </a:p>
        </p:txBody>
      </p:sp>
      <p:cxnSp>
        <p:nvCxnSpPr>
          <p:cNvPr id="16" name="Straight Arrow Connector 15"/>
          <p:cNvCxnSpPr/>
          <p:nvPr/>
        </p:nvCxnSpPr>
        <p:spPr>
          <a:xfrm flipH="1">
            <a:off x="6893718" y="1310833"/>
            <a:ext cx="928687"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753225" y="1310833"/>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257925" y="1044133"/>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9" name="Oval 18"/>
          <p:cNvSpPr/>
          <p:nvPr/>
        </p:nvSpPr>
        <p:spPr>
          <a:xfrm>
            <a:off x="7962900" y="101555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0" name="Title 1"/>
          <p:cNvSpPr txBox="1">
            <a:spLocks/>
          </p:cNvSpPr>
          <p:nvPr/>
        </p:nvSpPr>
        <p:spPr>
          <a:xfrm>
            <a:off x="6332002" y="1066799"/>
            <a:ext cx="2145248" cy="323678"/>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A	                B</a:t>
            </a:r>
          </a:p>
        </p:txBody>
      </p:sp>
    </p:spTree>
    <p:extLst>
      <p:ext uri="{BB962C8B-B14F-4D97-AF65-F5344CB8AC3E}">
        <p14:creationId xmlns:p14="http://schemas.microsoft.com/office/powerpoint/2010/main" val="1195262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6750" y="803306"/>
            <a:ext cx="8198902" cy="4062651"/>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smtClean="0">
                <a:solidFill>
                  <a:prstClr val="black"/>
                </a:solidFill>
              </a:rPr>
              <a:t>For each </a:t>
            </a:r>
            <a:r>
              <a:rPr lang="en-AU" sz="1600" b="0" cap="none" dirty="0" smtClean="0">
                <a:solidFill>
                  <a:prstClr val="black"/>
                </a:solidFill>
              </a:rPr>
              <a:t>of the following examples, assume that all possible moves from a position are equally likely. For example, if there are 4 possible positions to move to from your current position, assume that each of these happens 1/4 of the time.</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gn="r">
              <a:lnSpc>
                <a:spcPct val="150000"/>
              </a:lnSpc>
              <a:buFont typeface="Wingdings" panose="05000000000000000000" pitchFamily="2" charset="2"/>
              <a:buChar char="§"/>
            </a:pPr>
            <a:endParaRPr lang="en-AU" sz="1600" b="0" cap="none" dirty="0" smtClean="0">
              <a:solidFill>
                <a:prstClr val="black"/>
              </a:solidFill>
            </a:endParaRPr>
          </a:p>
          <a:p>
            <a:pPr marL="285750" indent="-285750" algn="r">
              <a:lnSpc>
                <a:spcPct val="150000"/>
              </a:lnSpc>
              <a:buFont typeface="Wingdings" panose="05000000000000000000" pitchFamily="2" charset="2"/>
              <a:buChar char="§"/>
            </a:pPr>
            <a:endParaRPr lang="en-AU" sz="1600" b="0" cap="none" dirty="0">
              <a:solidFill>
                <a:prstClr val="black"/>
              </a:solidFill>
            </a:endParaRPr>
          </a:p>
          <a:p>
            <a:pPr marL="285750" indent="-285750" algn="r">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If each random walk is left for a very long time (moves        ) what proportion of the time to you expect to find the walker in each state?</a:t>
            </a:r>
          </a:p>
        </p:txBody>
      </p:sp>
      <p:cxnSp>
        <p:nvCxnSpPr>
          <p:cNvPr id="14" name="Straight Connector 13"/>
          <p:cNvCxnSpPr/>
          <p:nvPr/>
        </p:nvCxnSpPr>
        <p:spPr>
          <a:xfrm>
            <a:off x="561975" y="2791883"/>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AU" dirty="0" smtClean="0"/>
              <a:t>Task three: expected positions</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cxnSp>
        <p:nvCxnSpPr>
          <p:cNvPr id="11" name="Straight Arrow Connector 10"/>
          <p:cNvCxnSpPr/>
          <p:nvPr/>
        </p:nvCxnSpPr>
        <p:spPr>
          <a:xfrm flipV="1">
            <a:off x="1943100" y="2868083"/>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43100" y="2731525"/>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4375" y="2525183"/>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61976" y="2868083"/>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984775" y="3733324"/>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984776" y="2525183"/>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38174" y="3742557"/>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666875" y="3445902"/>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5" name="Oval 24"/>
          <p:cNvSpPr/>
          <p:nvPr/>
        </p:nvSpPr>
        <p:spPr>
          <a:xfrm>
            <a:off x="1666875" y="2258483"/>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6" name="Oval 25"/>
          <p:cNvSpPr/>
          <p:nvPr/>
        </p:nvSpPr>
        <p:spPr>
          <a:xfrm>
            <a:off x="304800" y="3445902"/>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3" name="Oval 22"/>
          <p:cNvSpPr/>
          <p:nvPr/>
        </p:nvSpPr>
        <p:spPr>
          <a:xfrm>
            <a:off x="304800" y="2258483"/>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7" name="Title 1"/>
          <p:cNvSpPr txBox="1">
            <a:spLocks/>
          </p:cNvSpPr>
          <p:nvPr/>
        </p:nvSpPr>
        <p:spPr>
          <a:xfrm>
            <a:off x="188377" y="2265860"/>
            <a:ext cx="2145248" cy="166199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A	             B</a:t>
            </a:r>
          </a:p>
          <a:p>
            <a:pPr marL="285750" indent="-285750">
              <a:lnSpc>
                <a:spcPct val="150000"/>
              </a:lnSpc>
              <a:buFont typeface="Wingdings" panose="05000000000000000000" pitchFamily="2" charset="2"/>
              <a:buChar char="§"/>
            </a:pPr>
            <a:endParaRPr lang="en-AU" sz="240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a:lnSpc>
                <a:spcPct val="150000"/>
              </a:lnSpc>
            </a:pPr>
            <a:r>
              <a:rPr lang="en-AU" sz="1600" cap="none" dirty="0" smtClean="0">
                <a:solidFill>
                  <a:prstClr val="black"/>
                </a:solidFill>
              </a:rPr>
              <a:t>     C	             D</a:t>
            </a:r>
            <a:endParaRPr lang="en-AU" sz="1600" cap="none" dirty="0">
              <a:solidFill>
                <a:prstClr val="black"/>
              </a:solidFill>
            </a:endParaRPr>
          </a:p>
        </p:txBody>
      </p:sp>
      <p:cxnSp>
        <p:nvCxnSpPr>
          <p:cNvPr id="58" name="Straight Connector 57"/>
          <p:cNvCxnSpPr/>
          <p:nvPr/>
        </p:nvCxnSpPr>
        <p:spPr>
          <a:xfrm>
            <a:off x="3657600" y="2843332"/>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5038725" y="2919532"/>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038725" y="2782974"/>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810000" y="2576632"/>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4080401" y="2576632"/>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785123" y="3794301"/>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4221698" y="3776941"/>
            <a:ext cx="540802" cy="38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657600" y="2644908"/>
            <a:ext cx="0" cy="5937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762500" y="2309932"/>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9" name="Oval 68"/>
          <p:cNvSpPr/>
          <p:nvPr/>
        </p:nvSpPr>
        <p:spPr>
          <a:xfrm>
            <a:off x="3400425" y="2309932"/>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8" name="Oval 67"/>
          <p:cNvSpPr/>
          <p:nvPr/>
        </p:nvSpPr>
        <p:spPr>
          <a:xfrm>
            <a:off x="3400425" y="3497351"/>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6" name="Oval 65"/>
          <p:cNvSpPr/>
          <p:nvPr/>
        </p:nvSpPr>
        <p:spPr>
          <a:xfrm>
            <a:off x="4762500" y="3497351"/>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70" name="Title 1"/>
          <p:cNvSpPr txBox="1">
            <a:spLocks/>
          </p:cNvSpPr>
          <p:nvPr/>
        </p:nvSpPr>
        <p:spPr>
          <a:xfrm>
            <a:off x="3284002" y="2317309"/>
            <a:ext cx="2145248" cy="166199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E	             F</a:t>
            </a:r>
          </a:p>
          <a:p>
            <a:pPr marL="285750" indent="-285750">
              <a:lnSpc>
                <a:spcPct val="150000"/>
              </a:lnSpc>
              <a:buFont typeface="Wingdings" panose="05000000000000000000" pitchFamily="2" charset="2"/>
              <a:buChar char="§"/>
            </a:pPr>
            <a:endParaRPr lang="en-AU" sz="240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a:lnSpc>
                <a:spcPct val="150000"/>
              </a:lnSpc>
            </a:pPr>
            <a:r>
              <a:rPr lang="en-AU" sz="1600" cap="none" dirty="0" smtClean="0">
                <a:solidFill>
                  <a:prstClr val="black"/>
                </a:solidFill>
              </a:rPr>
              <a:t>     G	             H</a:t>
            </a:r>
            <a:endParaRPr lang="en-AU" sz="1600" cap="none" dirty="0">
              <a:solidFill>
                <a:prstClr val="black"/>
              </a:solidFill>
            </a:endParaRPr>
          </a:p>
        </p:txBody>
      </p:sp>
      <p:graphicFrame>
        <p:nvGraphicFramePr>
          <p:cNvPr id="93" name="Object 92"/>
          <p:cNvGraphicFramePr>
            <a:graphicFrameLocks noChangeAspect="1"/>
          </p:cNvGraphicFramePr>
          <p:nvPr>
            <p:extLst>
              <p:ext uri="{D42A27DB-BD31-4B8C-83A1-F6EECF244321}">
                <p14:modId xmlns:p14="http://schemas.microsoft.com/office/powerpoint/2010/main" val="3051545739"/>
              </p:ext>
            </p:extLst>
          </p:nvPr>
        </p:nvGraphicFramePr>
        <p:xfrm>
          <a:off x="5857875" y="4212000"/>
          <a:ext cx="431800" cy="161925"/>
        </p:xfrm>
        <a:graphic>
          <a:graphicData uri="http://schemas.openxmlformats.org/presentationml/2006/ole">
            <mc:AlternateContent xmlns:mc="http://schemas.openxmlformats.org/markup-compatibility/2006">
              <mc:Choice xmlns:v="urn:schemas-microsoft-com:vml" Requires="v">
                <p:oleObj spid="_x0000_s1041" name="Equation" r:id="rId3" imgW="431640" imgH="164880" progId="Equation.DSMT4">
                  <p:embed/>
                </p:oleObj>
              </mc:Choice>
              <mc:Fallback>
                <p:oleObj name="Equation" r:id="rId3" imgW="431640" imgH="164880" progId="Equation.DSMT4">
                  <p:embed/>
                  <p:pic>
                    <p:nvPicPr>
                      <p:cNvPr id="0" name=""/>
                      <p:cNvPicPr>
                        <a:picLocks noChangeAspect="1" noChangeArrowheads="1"/>
                      </p:cNvPicPr>
                      <p:nvPr/>
                    </p:nvPicPr>
                    <p:blipFill>
                      <a:blip r:embed="rId4"/>
                      <a:srcRect/>
                      <a:stretch>
                        <a:fillRect/>
                      </a:stretch>
                    </p:blipFill>
                    <p:spPr bwMode="auto">
                      <a:xfrm>
                        <a:off x="5857875" y="4212000"/>
                        <a:ext cx="431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1" name="Straight Arrow Connector 50"/>
          <p:cNvCxnSpPr/>
          <p:nvPr/>
        </p:nvCxnSpPr>
        <p:spPr>
          <a:xfrm flipV="1">
            <a:off x="8012906" y="2805009"/>
            <a:ext cx="242013" cy="26652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077076" y="2628623"/>
            <a:ext cx="1400174" cy="11874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98" idx="3"/>
          </p:cNvCxnSpPr>
          <p:nvPr/>
        </p:nvCxnSpPr>
        <p:spPr>
          <a:xfrm flipV="1">
            <a:off x="7286443" y="3422786"/>
            <a:ext cx="299344" cy="20474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94002" y="2865367"/>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8475127" y="2941567"/>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475127" y="2805009"/>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7246402" y="2598667"/>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7094003" y="2941567"/>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7516802" y="3806808"/>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7516803" y="2598667"/>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7170201" y="3816041"/>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7022631" y="2561489"/>
            <a:ext cx="1540791" cy="1354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7988037" y="3396904"/>
            <a:ext cx="259114" cy="25039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7510462" y="2967501"/>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99" name="Title 1"/>
          <p:cNvSpPr txBox="1">
            <a:spLocks/>
          </p:cNvSpPr>
          <p:nvPr/>
        </p:nvSpPr>
        <p:spPr>
          <a:xfrm>
            <a:off x="7416000" y="3024000"/>
            <a:ext cx="2145248" cy="323678"/>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M</a:t>
            </a:r>
            <a:endParaRPr lang="en-AU" sz="1600" cap="none" dirty="0">
              <a:solidFill>
                <a:prstClr val="black"/>
              </a:solidFill>
            </a:endParaRPr>
          </a:p>
        </p:txBody>
      </p:sp>
      <p:sp>
        <p:nvSpPr>
          <p:cNvPr id="100" name="Oval 99"/>
          <p:cNvSpPr/>
          <p:nvPr/>
        </p:nvSpPr>
        <p:spPr>
          <a:xfrm>
            <a:off x="8198902" y="233196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01" name="Oval 100"/>
          <p:cNvSpPr/>
          <p:nvPr/>
        </p:nvSpPr>
        <p:spPr>
          <a:xfrm>
            <a:off x="6836827" y="233196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02" name="Oval 101"/>
          <p:cNvSpPr/>
          <p:nvPr/>
        </p:nvSpPr>
        <p:spPr>
          <a:xfrm>
            <a:off x="6836827" y="3519386"/>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03" name="Oval 102"/>
          <p:cNvSpPr/>
          <p:nvPr/>
        </p:nvSpPr>
        <p:spPr>
          <a:xfrm>
            <a:off x="8198902" y="3519386"/>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04" name="Title 1"/>
          <p:cNvSpPr txBox="1">
            <a:spLocks/>
          </p:cNvSpPr>
          <p:nvPr/>
        </p:nvSpPr>
        <p:spPr>
          <a:xfrm>
            <a:off x="6736016" y="2331967"/>
            <a:ext cx="2145248" cy="166199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I	             J</a:t>
            </a:r>
          </a:p>
          <a:p>
            <a:pPr marL="285750" indent="-285750">
              <a:lnSpc>
                <a:spcPct val="150000"/>
              </a:lnSpc>
              <a:buFont typeface="Wingdings" panose="05000000000000000000" pitchFamily="2" charset="2"/>
              <a:buChar char="§"/>
            </a:pPr>
            <a:endParaRPr lang="en-AU" sz="240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a:lnSpc>
                <a:spcPct val="150000"/>
              </a:lnSpc>
            </a:pPr>
            <a:r>
              <a:rPr lang="en-AU" sz="1600" cap="none" dirty="0" smtClean="0">
                <a:solidFill>
                  <a:prstClr val="black"/>
                </a:solidFill>
              </a:rPr>
              <a:t>     K	             L</a:t>
            </a:r>
            <a:endParaRPr lang="en-AU" sz="1600" cap="none" dirty="0">
              <a:solidFill>
                <a:prstClr val="black"/>
              </a:solidFill>
            </a:endParaRPr>
          </a:p>
        </p:txBody>
      </p:sp>
      <p:cxnSp>
        <p:nvCxnSpPr>
          <p:cNvPr id="75" name="Straight Arrow Connector 74"/>
          <p:cNvCxnSpPr/>
          <p:nvPr/>
        </p:nvCxnSpPr>
        <p:spPr>
          <a:xfrm>
            <a:off x="7286443" y="2805009"/>
            <a:ext cx="259114" cy="25039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808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6750" y="803306"/>
            <a:ext cx="8198902" cy="4062651"/>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The random walks associated with first two graphs are relatively easy to analyse.</a:t>
            </a:r>
          </a:p>
          <a:p>
            <a:pPr marL="285750" indent="-285750">
              <a:lnSpc>
                <a:spcPct val="150000"/>
              </a:lnSpc>
              <a:buFont typeface="Wingdings" panose="05000000000000000000" pitchFamily="2" charset="2"/>
              <a:buChar char="§"/>
            </a:pPr>
            <a:r>
              <a:rPr lang="en-AU" sz="1600" b="0" cap="none" dirty="0" smtClean="0">
                <a:solidFill>
                  <a:prstClr val="black"/>
                </a:solidFill>
              </a:rPr>
              <a:t>As all moves are equally likely, the ABCD graph is completely symmetric, hence all positions are equally likely.</a:t>
            </a:r>
          </a:p>
          <a:p>
            <a:pPr marL="285750" indent="-285750">
              <a:lnSpc>
                <a:spcPct val="150000"/>
              </a:lnSpc>
              <a:buFont typeface="Wingdings" panose="05000000000000000000" pitchFamily="2" charset="2"/>
              <a:buChar char="§"/>
            </a:pPr>
            <a:r>
              <a:rPr lang="en-AU" sz="1600" b="0" cap="none" dirty="0" smtClean="0">
                <a:solidFill>
                  <a:prstClr val="black"/>
                </a:solidFill>
              </a:rPr>
              <a:t>For the EFGH graph, state G is </a:t>
            </a:r>
            <a:r>
              <a:rPr lang="en-AU" sz="1600" cap="none" dirty="0" smtClean="0">
                <a:solidFill>
                  <a:prstClr val="black"/>
                </a:solidFill>
              </a:rPr>
              <a:t>absorbing </a:t>
            </a:r>
            <a:r>
              <a:rPr lang="en-AU" sz="1600" b="0" cap="none" dirty="0" smtClean="0">
                <a:solidFill>
                  <a:prstClr val="black"/>
                </a:solidFill>
              </a:rPr>
              <a:t>i.e. cannot be left. Eventually, the walker will    </a:t>
            </a:r>
          </a:p>
          <a:p>
            <a:pPr marL="285750" indent="-285750">
              <a:lnSpc>
                <a:spcPct val="150000"/>
              </a:lnSpc>
              <a:buFont typeface="Wingdings" panose="05000000000000000000" pitchFamily="2" charset="2"/>
              <a:buChar char="§"/>
            </a:pPr>
            <a:r>
              <a:rPr lang="en-AU" sz="1600" b="0" cap="none" dirty="0">
                <a:solidFill>
                  <a:prstClr val="black"/>
                </a:solidFill>
              </a:rPr>
              <a:t> </a:t>
            </a:r>
            <a:r>
              <a:rPr lang="en-AU" sz="1600" b="0" cap="none" dirty="0" smtClean="0">
                <a:solidFill>
                  <a:prstClr val="black"/>
                </a:solidFill>
              </a:rPr>
              <a:t>                        certainly </a:t>
            </a:r>
          </a:p>
          <a:p>
            <a:pPr>
              <a:lnSpc>
                <a:spcPct val="150000"/>
              </a:lnSpc>
            </a:pPr>
            <a:r>
              <a:rPr lang="en-AU" sz="1600" b="0" cap="none" dirty="0">
                <a:solidFill>
                  <a:prstClr val="black"/>
                </a:solidFill>
              </a:rPr>
              <a:t> </a:t>
            </a:r>
            <a:r>
              <a:rPr lang="en-AU" sz="1600" b="0" cap="none" dirty="0" smtClean="0">
                <a:solidFill>
                  <a:prstClr val="black"/>
                </a:solidFill>
              </a:rPr>
              <a:t>                             be in G.</a:t>
            </a:r>
          </a:p>
          <a:p>
            <a:pPr>
              <a:lnSpc>
                <a:spcPct val="150000"/>
              </a:lnSpc>
            </a:pPr>
            <a:endParaRPr lang="en-AU" sz="1600" b="0" cap="none" dirty="0">
              <a:solidFill>
                <a:prstClr val="black"/>
              </a:solidFill>
            </a:endParaRPr>
          </a:p>
          <a:p>
            <a:pPr>
              <a:lnSpc>
                <a:spcPct val="150000"/>
              </a:lnSpc>
            </a:pPr>
            <a:endParaRPr lang="en-AU" sz="1600" b="0" cap="none" dirty="0" smtClean="0">
              <a:solidFill>
                <a:prstClr val="black"/>
              </a:solidFill>
            </a:endParaRPr>
          </a:p>
          <a:p>
            <a:pPr>
              <a:lnSpc>
                <a:spcPct val="150000"/>
              </a:lnSpc>
            </a:pPr>
            <a:endParaRPr lang="en-AU" sz="1600" b="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The IJKLM graph is harder to analyse.</a:t>
            </a:r>
            <a:endParaRPr lang="en-AU" sz="1600" cap="none" dirty="0">
              <a:solidFill>
                <a:prstClr val="black"/>
              </a:solidFill>
            </a:endParaRPr>
          </a:p>
        </p:txBody>
      </p:sp>
      <p:sp>
        <p:nvSpPr>
          <p:cNvPr id="2" name="Title 1"/>
          <p:cNvSpPr>
            <a:spLocks noGrp="1"/>
          </p:cNvSpPr>
          <p:nvPr>
            <p:ph type="title"/>
          </p:nvPr>
        </p:nvSpPr>
        <p:spPr/>
        <p:txBody>
          <a:bodyPr/>
          <a:lstStyle/>
          <a:p>
            <a:r>
              <a:rPr lang="en-AU" dirty="0" smtClean="0"/>
              <a:t>Expected positions</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cxnSp>
        <p:nvCxnSpPr>
          <p:cNvPr id="10" name="Straight Connector 9"/>
          <p:cNvCxnSpPr/>
          <p:nvPr/>
        </p:nvCxnSpPr>
        <p:spPr>
          <a:xfrm>
            <a:off x="561975" y="2791883"/>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43100" y="2868083"/>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43100" y="2731525"/>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14375" y="2525183"/>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61976" y="2868083"/>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84775" y="3733324"/>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84776" y="2525183"/>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38174" y="3742557"/>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666875" y="3445902"/>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6" name="Oval 25"/>
          <p:cNvSpPr/>
          <p:nvPr/>
        </p:nvSpPr>
        <p:spPr>
          <a:xfrm>
            <a:off x="1666875" y="2258483"/>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7" name="Oval 26"/>
          <p:cNvSpPr/>
          <p:nvPr/>
        </p:nvSpPr>
        <p:spPr>
          <a:xfrm>
            <a:off x="304800" y="3445902"/>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8" name="Oval 27"/>
          <p:cNvSpPr/>
          <p:nvPr/>
        </p:nvSpPr>
        <p:spPr>
          <a:xfrm>
            <a:off x="304800" y="2258483"/>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9" name="Title 1"/>
          <p:cNvSpPr txBox="1">
            <a:spLocks/>
          </p:cNvSpPr>
          <p:nvPr/>
        </p:nvSpPr>
        <p:spPr>
          <a:xfrm>
            <a:off x="188377" y="2265860"/>
            <a:ext cx="2145248" cy="166199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A	             B</a:t>
            </a:r>
          </a:p>
          <a:p>
            <a:pPr marL="285750" indent="-285750">
              <a:lnSpc>
                <a:spcPct val="150000"/>
              </a:lnSpc>
              <a:buFont typeface="Wingdings" panose="05000000000000000000" pitchFamily="2" charset="2"/>
              <a:buChar char="§"/>
            </a:pPr>
            <a:endParaRPr lang="en-AU" sz="240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a:lnSpc>
                <a:spcPct val="150000"/>
              </a:lnSpc>
            </a:pPr>
            <a:r>
              <a:rPr lang="en-AU" sz="1600" cap="none" dirty="0" smtClean="0">
                <a:solidFill>
                  <a:prstClr val="black"/>
                </a:solidFill>
              </a:rPr>
              <a:t>     C	             D</a:t>
            </a:r>
            <a:endParaRPr lang="en-AU" sz="1600" cap="none" dirty="0">
              <a:solidFill>
                <a:prstClr val="black"/>
              </a:solidFill>
            </a:endParaRPr>
          </a:p>
        </p:txBody>
      </p:sp>
      <p:cxnSp>
        <p:nvCxnSpPr>
          <p:cNvPr id="30" name="Straight Connector 29"/>
          <p:cNvCxnSpPr/>
          <p:nvPr/>
        </p:nvCxnSpPr>
        <p:spPr>
          <a:xfrm>
            <a:off x="3657600" y="2843332"/>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038725" y="2919532"/>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38725" y="2782974"/>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810000" y="2576632"/>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080401" y="2576632"/>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785123" y="3794301"/>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4221698" y="3776941"/>
            <a:ext cx="540802" cy="38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657600" y="2644908"/>
            <a:ext cx="0" cy="5937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762500" y="2309932"/>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9" name="Oval 38"/>
          <p:cNvSpPr/>
          <p:nvPr/>
        </p:nvSpPr>
        <p:spPr>
          <a:xfrm>
            <a:off x="3400425" y="2309932"/>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0" name="Oval 39"/>
          <p:cNvSpPr/>
          <p:nvPr/>
        </p:nvSpPr>
        <p:spPr>
          <a:xfrm>
            <a:off x="3400425" y="3497351"/>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1" name="Oval 40"/>
          <p:cNvSpPr/>
          <p:nvPr/>
        </p:nvSpPr>
        <p:spPr>
          <a:xfrm>
            <a:off x="4762500" y="3497351"/>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2" name="Title 1"/>
          <p:cNvSpPr txBox="1">
            <a:spLocks/>
          </p:cNvSpPr>
          <p:nvPr/>
        </p:nvSpPr>
        <p:spPr>
          <a:xfrm>
            <a:off x="3284002" y="2317309"/>
            <a:ext cx="2145248" cy="166199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E	             F</a:t>
            </a:r>
          </a:p>
          <a:p>
            <a:pPr marL="285750" indent="-285750">
              <a:lnSpc>
                <a:spcPct val="150000"/>
              </a:lnSpc>
              <a:buFont typeface="Wingdings" panose="05000000000000000000" pitchFamily="2" charset="2"/>
              <a:buChar char="§"/>
            </a:pPr>
            <a:endParaRPr lang="en-AU" sz="240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a:lnSpc>
                <a:spcPct val="150000"/>
              </a:lnSpc>
            </a:pPr>
            <a:r>
              <a:rPr lang="en-AU" sz="1600" cap="none" dirty="0" smtClean="0">
                <a:solidFill>
                  <a:prstClr val="black"/>
                </a:solidFill>
              </a:rPr>
              <a:t>     G	             H</a:t>
            </a:r>
            <a:endParaRPr lang="en-AU" sz="1600" cap="none" dirty="0">
              <a:solidFill>
                <a:prstClr val="black"/>
              </a:solidFill>
            </a:endParaRPr>
          </a:p>
        </p:txBody>
      </p:sp>
      <p:cxnSp>
        <p:nvCxnSpPr>
          <p:cNvPr id="61" name="Straight Arrow Connector 60"/>
          <p:cNvCxnSpPr/>
          <p:nvPr/>
        </p:nvCxnSpPr>
        <p:spPr>
          <a:xfrm flipV="1">
            <a:off x="8012906" y="2805009"/>
            <a:ext cx="242013" cy="26652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7077076" y="2628623"/>
            <a:ext cx="1400174" cy="11874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74" idx="3"/>
          </p:cNvCxnSpPr>
          <p:nvPr/>
        </p:nvCxnSpPr>
        <p:spPr>
          <a:xfrm flipV="1">
            <a:off x="7286443" y="3422786"/>
            <a:ext cx="299344" cy="20474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094002" y="2865367"/>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8475127" y="2941567"/>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475127" y="2805009"/>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7246402" y="2598667"/>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7094003" y="2941567"/>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7516802" y="3806808"/>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7516803" y="2598667"/>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170201" y="3816041"/>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7022631" y="2561489"/>
            <a:ext cx="1540791" cy="1354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7988037" y="3396904"/>
            <a:ext cx="259114" cy="25039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7510462" y="2967501"/>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75" name="Title 1"/>
          <p:cNvSpPr txBox="1">
            <a:spLocks/>
          </p:cNvSpPr>
          <p:nvPr/>
        </p:nvSpPr>
        <p:spPr>
          <a:xfrm>
            <a:off x="7416000" y="3024000"/>
            <a:ext cx="2145248" cy="323678"/>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M</a:t>
            </a:r>
            <a:endParaRPr lang="en-AU" sz="1600" cap="none" dirty="0">
              <a:solidFill>
                <a:prstClr val="black"/>
              </a:solidFill>
            </a:endParaRPr>
          </a:p>
        </p:txBody>
      </p:sp>
      <p:sp>
        <p:nvSpPr>
          <p:cNvPr id="76" name="Oval 75"/>
          <p:cNvSpPr/>
          <p:nvPr/>
        </p:nvSpPr>
        <p:spPr>
          <a:xfrm>
            <a:off x="8198902" y="233196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77" name="Oval 76"/>
          <p:cNvSpPr/>
          <p:nvPr/>
        </p:nvSpPr>
        <p:spPr>
          <a:xfrm>
            <a:off x="6836827" y="233196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78" name="Oval 77"/>
          <p:cNvSpPr/>
          <p:nvPr/>
        </p:nvSpPr>
        <p:spPr>
          <a:xfrm>
            <a:off x="6836827" y="3519386"/>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79" name="Oval 78"/>
          <p:cNvSpPr/>
          <p:nvPr/>
        </p:nvSpPr>
        <p:spPr>
          <a:xfrm>
            <a:off x="8198902" y="3519386"/>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0" name="Title 1"/>
          <p:cNvSpPr txBox="1">
            <a:spLocks/>
          </p:cNvSpPr>
          <p:nvPr/>
        </p:nvSpPr>
        <p:spPr>
          <a:xfrm>
            <a:off x="6736016" y="2331967"/>
            <a:ext cx="2145248" cy="166199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I	             J</a:t>
            </a:r>
          </a:p>
          <a:p>
            <a:pPr marL="285750" indent="-285750">
              <a:lnSpc>
                <a:spcPct val="150000"/>
              </a:lnSpc>
              <a:buFont typeface="Wingdings" panose="05000000000000000000" pitchFamily="2" charset="2"/>
              <a:buChar char="§"/>
            </a:pPr>
            <a:endParaRPr lang="en-AU" sz="240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a:lnSpc>
                <a:spcPct val="150000"/>
              </a:lnSpc>
            </a:pPr>
            <a:r>
              <a:rPr lang="en-AU" sz="1600" cap="none" dirty="0" smtClean="0">
                <a:solidFill>
                  <a:prstClr val="black"/>
                </a:solidFill>
              </a:rPr>
              <a:t>     K	             L</a:t>
            </a:r>
            <a:endParaRPr lang="en-AU" sz="1600" cap="none" dirty="0">
              <a:solidFill>
                <a:prstClr val="black"/>
              </a:solidFill>
            </a:endParaRPr>
          </a:p>
        </p:txBody>
      </p:sp>
      <p:cxnSp>
        <p:nvCxnSpPr>
          <p:cNvPr id="81" name="Straight Arrow Connector 80"/>
          <p:cNvCxnSpPr/>
          <p:nvPr/>
        </p:nvCxnSpPr>
        <p:spPr>
          <a:xfrm>
            <a:off x="7286443" y="2805009"/>
            <a:ext cx="259114" cy="25039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607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Transition matrices</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sp>
        <p:nvSpPr>
          <p:cNvPr id="5" name="Title 1"/>
          <p:cNvSpPr txBox="1">
            <a:spLocks/>
          </p:cNvSpPr>
          <p:nvPr/>
        </p:nvSpPr>
        <p:spPr>
          <a:xfrm>
            <a:off x="666750" y="803306"/>
            <a:ext cx="8198902" cy="258532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A </a:t>
            </a:r>
            <a:r>
              <a:rPr lang="en-AU" sz="1600" cap="none" dirty="0" smtClean="0">
                <a:solidFill>
                  <a:prstClr val="black"/>
                </a:solidFill>
              </a:rPr>
              <a:t>transition matrix </a:t>
            </a:r>
            <a:r>
              <a:rPr lang="en-AU" sz="1600" b="0" cap="none" dirty="0" smtClean="0">
                <a:solidFill>
                  <a:prstClr val="black"/>
                </a:solidFill>
              </a:rPr>
              <a:t>contains the probabilities of, in a given move, moving from each state to each other.</a:t>
            </a:r>
            <a:r>
              <a:rPr lang="en-AU" sz="1600" cap="none" dirty="0" smtClean="0">
                <a:solidFill>
                  <a:prstClr val="black"/>
                </a:solidFill>
              </a:rPr>
              <a:t> </a:t>
            </a:r>
          </a:p>
          <a:p>
            <a:pPr marL="285750" indent="-285750">
              <a:lnSpc>
                <a:spcPct val="150000"/>
              </a:lnSpc>
              <a:buFont typeface="Wingdings" panose="05000000000000000000" pitchFamily="2" charset="2"/>
              <a:buChar char="§"/>
            </a:pPr>
            <a:endParaRPr lang="en-AU" sz="1600" cap="none" dirty="0" smtClean="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The entry in row </a:t>
            </a:r>
            <a:r>
              <a:rPr lang="en-AU" sz="1600" b="0" i="1" cap="none" dirty="0" err="1" smtClean="0">
                <a:solidFill>
                  <a:prstClr val="black"/>
                </a:solidFill>
              </a:rPr>
              <a:t>i</a:t>
            </a:r>
            <a:r>
              <a:rPr lang="en-AU" sz="1600" b="0" cap="none" dirty="0" smtClean="0">
                <a:solidFill>
                  <a:prstClr val="black"/>
                </a:solidFill>
              </a:rPr>
              <a:t> and column </a:t>
            </a:r>
            <a:r>
              <a:rPr lang="en-AU" sz="1600" b="0" i="1" cap="none" dirty="0" smtClean="0">
                <a:solidFill>
                  <a:prstClr val="black"/>
                </a:solidFill>
              </a:rPr>
              <a:t>j</a:t>
            </a:r>
            <a:r>
              <a:rPr lang="en-AU" sz="1600" b="0" cap="none" dirty="0" smtClean="0">
                <a:solidFill>
                  <a:prstClr val="black"/>
                </a:solidFill>
              </a:rPr>
              <a:t> is equal to the probability of </a:t>
            </a:r>
          </a:p>
          <a:p>
            <a:pPr>
              <a:lnSpc>
                <a:spcPct val="150000"/>
              </a:lnSpc>
            </a:pPr>
            <a:r>
              <a:rPr lang="en-AU" sz="1600" b="0" cap="none" dirty="0">
                <a:solidFill>
                  <a:prstClr val="black"/>
                </a:solidFill>
              </a:rPr>
              <a:t> </a:t>
            </a:r>
            <a:r>
              <a:rPr lang="en-AU" sz="1600" b="0" cap="none" dirty="0" smtClean="0">
                <a:solidFill>
                  <a:prstClr val="black"/>
                </a:solidFill>
              </a:rPr>
              <a:t>   moving from position </a:t>
            </a:r>
            <a:r>
              <a:rPr lang="en-AU" sz="1600" b="0" i="1" cap="none" dirty="0" err="1" smtClean="0">
                <a:solidFill>
                  <a:prstClr val="black"/>
                </a:solidFill>
              </a:rPr>
              <a:t>i</a:t>
            </a:r>
            <a:r>
              <a:rPr lang="en-AU" sz="1600" b="0" cap="none" dirty="0" smtClean="0">
                <a:solidFill>
                  <a:prstClr val="black"/>
                </a:solidFill>
              </a:rPr>
              <a:t> to position </a:t>
            </a:r>
            <a:r>
              <a:rPr lang="en-AU" sz="1600" b="0" i="1" cap="none" dirty="0" smtClean="0">
                <a:solidFill>
                  <a:prstClr val="black"/>
                </a:solidFill>
              </a:rPr>
              <a:t>j</a:t>
            </a:r>
            <a:r>
              <a:rPr lang="en-AU" sz="1600" b="0" cap="none" dirty="0" smtClean="0">
                <a:solidFill>
                  <a:prstClr val="black"/>
                </a:solidFill>
              </a:rPr>
              <a:t> in a given move.</a:t>
            </a:r>
          </a:p>
          <a:p>
            <a:pPr>
              <a:lnSpc>
                <a:spcPct val="150000"/>
              </a:lnSpc>
            </a:pPr>
            <a:endParaRPr lang="en-AU" sz="1600" b="0" cap="none" dirty="0" smtClean="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For example, the transition matrix for the ABCD graph is</a:t>
            </a:r>
          </a:p>
        </p:txBody>
      </p:sp>
      <p:cxnSp>
        <p:nvCxnSpPr>
          <p:cNvPr id="6" name="Straight Connector 5"/>
          <p:cNvCxnSpPr/>
          <p:nvPr/>
        </p:nvCxnSpPr>
        <p:spPr>
          <a:xfrm>
            <a:off x="7162800" y="1829858"/>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543925" y="1906058"/>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543925" y="1769500"/>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315200" y="1563158"/>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162801" y="1906058"/>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585600" y="2771299"/>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585601" y="1563158"/>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238999" y="2780532"/>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267700" y="248387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5" name="Oval 14"/>
          <p:cNvSpPr/>
          <p:nvPr/>
        </p:nvSpPr>
        <p:spPr>
          <a:xfrm>
            <a:off x="8267700" y="1296458"/>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Oval 15"/>
          <p:cNvSpPr/>
          <p:nvPr/>
        </p:nvSpPr>
        <p:spPr>
          <a:xfrm>
            <a:off x="6905625" y="248387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7" name="Oval 16"/>
          <p:cNvSpPr/>
          <p:nvPr/>
        </p:nvSpPr>
        <p:spPr>
          <a:xfrm>
            <a:off x="6905625" y="1296458"/>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8" name="Title 1"/>
          <p:cNvSpPr txBox="1">
            <a:spLocks/>
          </p:cNvSpPr>
          <p:nvPr/>
        </p:nvSpPr>
        <p:spPr>
          <a:xfrm>
            <a:off x="6789202" y="1303835"/>
            <a:ext cx="2145248" cy="166199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A	             B</a:t>
            </a:r>
          </a:p>
          <a:p>
            <a:pPr marL="285750" indent="-285750">
              <a:lnSpc>
                <a:spcPct val="150000"/>
              </a:lnSpc>
              <a:buFont typeface="Wingdings" panose="05000000000000000000" pitchFamily="2" charset="2"/>
              <a:buChar char="§"/>
            </a:pPr>
            <a:endParaRPr lang="en-AU" sz="240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a:lnSpc>
                <a:spcPct val="150000"/>
              </a:lnSpc>
            </a:pPr>
            <a:r>
              <a:rPr lang="en-AU" sz="1600" cap="none" dirty="0" smtClean="0">
                <a:solidFill>
                  <a:prstClr val="black"/>
                </a:solidFill>
              </a:rPr>
              <a:t>     C	             D</a:t>
            </a:r>
            <a:endParaRPr lang="en-AU" sz="1600" cap="none"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76204660"/>
              </p:ext>
            </p:extLst>
          </p:nvPr>
        </p:nvGraphicFramePr>
        <p:xfrm>
          <a:off x="1339850" y="3389313"/>
          <a:ext cx="1930400" cy="1195387"/>
        </p:xfrm>
        <a:graphic>
          <a:graphicData uri="http://schemas.openxmlformats.org/presentationml/2006/ole">
            <mc:AlternateContent xmlns:mc="http://schemas.openxmlformats.org/markup-compatibility/2006">
              <mc:Choice xmlns:v="urn:schemas-microsoft-com:vml" Requires="v">
                <p:oleObj spid="_x0000_s2065" name="Equation" r:id="rId3" imgW="1930320" imgH="1218960" progId="Equation.DSMT4">
                  <p:embed/>
                </p:oleObj>
              </mc:Choice>
              <mc:Fallback>
                <p:oleObj name="Equation" r:id="rId3" imgW="1930320" imgH="1218960" progId="Equation.DSMT4">
                  <p:embed/>
                  <p:pic>
                    <p:nvPicPr>
                      <p:cNvPr id="0" name=""/>
                      <p:cNvPicPr>
                        <a:picLocks noChangeAspect="1" noChangeArrowheads="1"/>
                      </p:cNvPicPr>
                      <p:nvPr/>
                    </p:nvPicPr>
                    <p:blipFill>
                      <a:blip r:embed="rId4"/>
                      <a:srcRect/>
                      <a:stretch>
                        <a:fillRect/>
                      </a:stretch>
                    </p:blipFill>
                    <p:spPr bwMode="auto">
                      <a:xfrm>
                        <a:off x="1339850" y="3389313"/>
                        <a:ext cx="19304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9749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666750" y="1170617"/>
            <a:ext cx="6238875" cy="3693319"/>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For example, if I know that the walker is in A at a given time, I can represent this by a vector with a 1 for position A and a 0 for all others                      .</a:t>
            </a:r>
          </a:p>
          <a:p>
            <a:pPr marL="285750" indent="-285750">
              <a:lnSpc>
                <a:spcPct val="150000"/>
              </a:lnSpc>
              <a:buFont typeface="Wingdings" panose="05000000000000000000" pitchFamily="2" charset="2"/>
              <a:buChar char="§"/>
            </a:pPr>
            <a:r>
              <a:rPr lang="en-AU" sz="1600" b="0" cap="none" dirty="0" smtClean="0">
                <a:solidFill>
                  <a:prstClr val="black"/>
                </a:solidFill>
              </a:rPr>
              <a:t>If I want to know where the walker might be one move into the future I simply calculate </a:t>
            </a: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Half of the time the walker will move to B and half of the time to C.</a:t>
            </a:r>
          </a:p>
        </p:txBody>
      </p:sp>
      <p:sp>
        <p:nvSpPr>
          <p:cNvPr id="2" name="Title 1"/>
          <p:cNvSpPr>
            <a:spLocks noGrp="1"/>
          </p:cNvSpPr>
          <p:nvPr>
            <p:ph type="title"/>
          </p:nvPr>
        </p:nvSpPr>
        <p:spPr/>
        <p:txBody>
          <a:bodyPr/>
          <a:lstStyle/>
          <a:p>
            <a:r>
              <a:rPr lang="en-AU" dirty="0" smtClean="0"/>
              <a:t>transitions</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sp>
        <p:nvSpPr>
          <p:cNvPr id="5" name="Title 1"/>
          <p:cNvSpPr txBox="1">
            <a:spLocks/>
          </p:cNvSpPr>
          <p:nvPr/>
        </p:nvSpPr>
        <p:spPr>
          <a:xfrm>
            <a:off x="666750" y="803306"/>
            <a:ext cx="8198902" cy="323678"/>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We can use the transition matrix to work out where the walker is likely to be in future,</a:t>
            </a:r>
          </a:p>
        </p:txBody>
      </p:sp>
      <p:cxnSp>
        <p:nvCxnSpPr>
          <p:cNvPr id="6" name="Straight Connector 5"/>
          <p:cNvCxnSpPr/>
          <p:nvPr/>
        </p:nvCxnSpPr>
        <p:spPr>
          <a:xfrm>
            <a:off x="7162800" y="1829858"/>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543925" y="1906058"/>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543925" y="1769500"/>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315200" y="1563158"/>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162801" y="1906058"/>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585600" y="2771299"/>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585601" y="1563158"/>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238999" y="2780532"/>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267700" y="248387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5" name="Oval 14"/>
          <p:cNvSpPr/>
          <p:nvPr/>
        </p:nvSpPr>
        <p:spPr>
          <a:xfrm>
            <a:off x="8267700" y="1296458"/>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Oval 15"/>
          <p:cNvSpPr/>
          <p:nvPr/>
        </p:nvSpPr>
        <p:spPr>
          <a:xfrm>
            <a:off x="6905625" y="248387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7" name="Oval 16"/>
          <p:cNvSpPr/>
          <p:nvPr/>
        </p:nvSpPr>
        <p:spPr>
          <a:xfrm>
            <a:off x="6905625" y="1296458"/>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8" name="Title 1"/>
          <p:cNvSpPr txBox="1">
            <a:spLocks/>
          </p:cNvSpPr>
          <p:nvPr/>
        </p:nvSpPr>
        <p:spPr>
          <a:xfrm>
            <a:off x="6789202" y="1303835"/>
            <a:ext cx="2145248" cy="166199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A	             B</a:t>
            </a:r>
          </a:p>
          <a:p>
            <a:pPr marL="285750" indent="-285750">
              <a:lnSpc>
                <a:spcPct val="150000"/>
              </a:lnSpc>
              <a:buFont typeface="Wingdings" panose="05000000000000000000" pitchFamily="2" charset="2"/>
              <a:buChar char="§"/>
            </a:pPr>
            <a:endParaRPr lang="en-AU" sz="240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a:lnSpc>
                <a:spcPct val="150000"/>
              </a:lnSpc>
            </a:pPr>
            <a:r>
              <a:rPr lang="en-AU" sz="1600" cap="none" dirty="0" smtClean="0">
                <a:solidFill>
                  <a:prstClr val="black"/>
                </a:solidFill>
              </a:rPr>
              <a:t>     C	             D</a:t>
            </a:r>
            <a:endParaRPr lang="en-AU" sz="1600" cap="none"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23071225"/>
              </p:ext>
            </p:extLst>
          </p:nvPr>
        </p:nvGraphicFramePr>
        <p:xfrm>
          <a:off x="949325" y="3017277"/>
          <a:ext cx="4787900" cy="1195387"/>
        </p:xfrm>
        <a:graphic>
          <a:graphicData uri="http://schemas.openxmlformats.org/presentationml/2006/ole">
            <mc:AlternateContent xmlns:mc="http://schemas.openxmlformats.org/markup-compatibility/2006">
              <mc:Choice xmlns:v="urn:schemas-microsoft-com:vml" Requires="v">
                <p:oleObj spid="_x0000_s3105" name="Equation" r:id="rId3" imgW="4787640" imgH="1218960" progId="Equation.DSMT4">
                  <p:embed/>
                </p:oleObj>
              </mc:Choice>
              <mc:Fallback>
                <p:oleObj name="Equation" r:id="rId3" imgW="4787640" imgH="1218960" progId="Equation.DSMT4">
                  <p:embed/>
                  <p:pic>
                    <p:nvPicPr>
                      <p:cNvPr id="0" name=""/>
                      <p:cNvPicPr>
                        <a:picLocks noChangeAspect="1" noChangeArrowheads="1"/>
                      </p:cNvPicPr>
                      <p:nvPr/>
                    </p:nvPicPr>
                    <p:blipFill>
                      <a:blip r:embed="rId4"/>
                      <a:srcRect/>
                      <a:stretch>
                        <a:fillRect/>
                      </a:stretch>
                    </p:blipFill>
                    <p:spPr bwMode="auto">
                      <a:xfrm>
                        <a:off x="949325" y="3017277"/>
                        <a:ext cx="47879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741368363"/>
              </p:ext>
            </p:extLst>
          </p:nvPr>
        </p:nvGraphicFramePr>
        <p:xfrm>
          <a:off x="1641475" y="1985606"/>
          <a:ext cx="1155700" cy="298450"/>
        </p:xfrm>
        <a:graphic>
          <a:graphicData uri="http://schemas.openxmlformats.org/presentationml/2006/ole">
            <mc:AlternateContent xmlns:mc="http://schemas.openxmlformats.org/markup-compatibility/2006">
              <mc:Choice xmlns:v="urn:schemas-microsoft-com:vml" Requires="v">
                <p:oleObj spid="_x0000_s3106" name="Equation" r:id="rId5" imgW="1155600" imgH="304560" progId="Equation.DSMT4">
                  <p:embed/>
                </p:oleObj>
              </mc:Choice>
              <mc:Fallback>
                <p:oleObj name="Equation" r:id="rId5" imgW="1155600" imgH="304560" progId="Equation.DSMT4">
                  <p:embed/>
                  <p:pic>
                    <p:nvPicPr>
                      <p:cNvPr id="0" name=""/>
                      <p:cNvPicPr>
                        <a:picLocks noChangeAspect="1" noChangeArrowheads="1"/>
                      </p:cNvPicPr>
                      <p:nvPr/>
                    </p:nvPicPr>
                    <p:blipFill>
                      <a:blip r:embed="rId6"/>
                      <a:srcRect/>
                      <a:stretch>
                        <a:fillRect/>
                      </a:stretch>
                    </p:blipFill>
                    <p:spPr bwMode="auto">
                      <a:xfrm>
                        <a:off x="1641475" y="1985606"/>
                        <a:ext cx="11557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62777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Steady states</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sp>
        <p:nvSpPr>
          <p:cNvPr id="5" name="Title 1"/>
          <p:cNvSpPr txBox="1">
            <a:spLocks/>
          </p:cNvSpPr>
          <p:nvPr/>
        </p:nvSpPr>
        <p:spPr>
          <a:xfrm>
            <a:off x="666750" y="803306"/>
            <a:ext cx="8198902" cy="3693319"/>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If we repeat this a large number of times, we will get to the proportions of time that we would expect to find the walker in each position if left for a long time.</a:t>
            </a:r>
          </a:p>
          <a:p>
            <a:pPr marL="285750" indent="-285750">
              <a:lnSpc>
                <a:spcPct val="150000"/>
              </a:lnSpc>
              <a:buFont typeface="Wingdings" panose="05000000000000000000" pitchFamily="2" charset="2"/>
              <a:buChar char="§"/>
            </a:pPr>
            <a:r>
              <a:rPr lang="en-AU" sz="1600" b="0" cap="none" dirty="0" smtClean="0">
                <a:solidFill>
                  <a:prstClr val="black"/>
                </a:solidFill>
              </a:rPr>
              <a:t>In general, let the proportions after </a:t>
            </a:r>
            <a:r>
              <a:rPr lang="en-AU" sz="1600" b="0" i="1" cap="none" dirty="0" smtClean="0">
                <a:solidFill>
                  <a:prstClr val="black"/>
                </a:solidFill>
              </a:rPr>
              <a:t>n</a:t>
            </a:r>
            <a:r>
              <a:rPr lang="en-AU" sz="1600" b="0" cap="none" dirty="0" smtClean="0">
                <a:solidFill>
                  <a:prstClr val="black"/>
                </a:solidFill>
              </a:rPr>
              <a:t> moves be     . These then give </a:t>
            </a: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If the system reaches a stable distribution of proportions, then              .</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Let the transition matrix be </a:t>
            </a:r>
            <a:r>
              <a:rPr lang="en-AU" sz="1600" cap="none" dirty="0" smtClean="0">
                <a:solidFill>
                  <a:prstClr val="black"/>
                </a:solidFill>
              </a:rPr>
              <a:t>T</a:t>
            </a:r>
            <a:r>
              <a:rPr lang="en-AU" sz="1600" b="0" cap="none" dirty="0" smtClean="0">
                <a:solidFill>
                  <a:prstClr val="black"/>
                </a:solidFill>
              </a:rPr>
              <a:t>, then we are solving              .</a:t>
            </a:r>
          </a:p>
        </p:txBody>
      </p:sp>
      <p:graphicFrame>
        <p:nvGraphicFramePr>
          <p:cNvPr id="21" name="Object 20"/>
          <p:cNvGraphicFramePr>
            <a:graphicFrameLocks noChangeAspect="1"/>
          </p:cNvGraphicFramePr>
          <p:nvPr>
            <p:extLst>
              <p:ext uri="{D42A27DB-BD31-4B8C-83A1-F6EECF244321}">
                <p14:modId xmlns:p14="http://schemas.microsoft.com/office/powerpoint/2010/main" val="3818569867"/>
              </p:ext>
            </p:extLst>
          </p:nvPr>
        </p:nvGraphicFramePr>
        <p:xfrm>
          <a:off x="1044575" y="1911302"/>
          <a:ext cx="2667000" cy="1195387"/>
        </p:xfrm>
        <a:graphic>
          <a:graphicData uri="http://schemas.openxmlformats.org/presentationml/2006/ole">
            <mc:AlternateContent xmlns:mc="http://schemas.openxmlformats.org/markup-compatibility/2006">
              <mc:Choice xmlns:v="urn:schemas-microsoft-com:vml" Requires="v">
                <p:oleObj spid="_x0000_s4158" name="Equation" r:id="rId3" imgW="2666880" imgH="1218960" progId="Equation.DSMT4">
                  <p:embed/>
                </p:oleObj>
              </mc:Choice>
              <mc:Fallback>
                <p:oleObj name="Equation" r:id="rId3" imgW="2666880" imgH="1218960" progId="Equation.DSMT4">
                  <p:embed/>
                  <p:pic>
                    <p:nvPicPr>
                      <p:cNvPr id="0" name=""/>
                      <p:cNvPicPr>
                        <a:picLocks noChangeAspect="1" noChangeArrowheads="1"/>
                      </p:cNvPicPr>
                      <p:nvPr/>
                    </p:nvPicPr>
                    <p:blipFill>
                      <a:blip r:embed="rId4"/>
                      <a:srcRect/>
                      <a:stretch>
                        <a:fillRect/>
                      </a:stretch>
                    </p:blipFill>
                    <p:spPr bwMode="auto">
                      <a:xfrm>
                        <a:off x="1044575" y="1911302"/>
                        <a:ext cx="2667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957410844"/>
              </p:ext>
            </p:extLst>
          </p:nvPr>
        </p:nvGraphicFramePr>
        <p:xfrm>
          <a:off x="5216525" y="1620000"/>
          <a:ext cx="228600" cy="273050"/>
        </p:xfrm>
        <a:graphic>
          <a:graphicData uri="http://schemas.openxmlformats.org/presentationml/2006/ole">
            <mc:AlternateContent xmlns:mc="http://schemas.openxmlformats.org/markup-compatibility/2006">
              <mc:Choice xmlns:v="urn:schemas-microsoft-com:vml" Requires="v">
                <p:oleObj spid="_x0000_s4159" name="Equation" r:id="rId5" imgW="228600" imgH="279360" progId="Equation.DSMT4">
                  <p:embed/>
                </p:oleObj>
              </mc:Choice>
              <mc:Fallback>
                <p:oleObj name="Equation" r:id="rId5" imgW="228600" imgH="279360" progId="Equation.DSMT4">
                  <p:embed/>
                  <p:pic>
                    <p:nvPicPr>
                      <p:cNvPr id="0" name=""/>
                      <p:cNvPicPr>
                        <a:picLocks noChangeAspect="1" noChangeArrowheads="1"/>
                      </p:cNvPicPr>
                      <p:nvPr/>
                    </p:nvPicPr>
                    <p:blipFill>
                      <a:blip r:embed="rId6"/>
                      <a:srcRect/>
                      <a:stretch>
                        <a:fillRect/>
                      </a:stretch>
                    </p:blipFill>
                    <p:spPr bwMode="auto">
                      <a:xfrm>
                        <a:off x="5216525" y="1620000"/>
                        <a:ext cx="228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6499247"/>
              </p:ext>
            </p:extLst>
          </p:nvPr>
        </p:nvGraphicFramePr>
        <p:xfrm>
          <a:off x="6530975" y="3456000"/>
          <a:ext cx="762000" cy="274637"/>
        </p:xfrm>
        <a:graphic>
          <a:graphicData uri="http://schemas.openxmlformats.org/presentationml/2006/ole">
            <mc:AlternateContent xmlns:mc="http://schemas.openxmlformats.org/markup-compatibility/2006">
              <mc:Choice xmlns:v="urn:schemas-microsoft-com:vml" Requires="v">
                <p:oleObj spid="_x0000_s4160" name="Equation" r:id="rId7" imgW="761760" imgH="279360" progId="Equation.DSMT4">
                  <p:embed/>
                </p:oleObj>
              </mc:Choice>
              <mc:Fallback>
                <p:oleObj name="Equation" r:id="rId7" imgW="761760" imgH="279360" progId="Equation.DSMT4">
                  <p:embed/>
                  <p:pic>
                    <p:nvPicPr>
                      <p:cNvPr id="0" name=""/>
                      <p:cNvPicPr>
                        <a:picLocks noChangeAspect="1" noChangeArrowheads="1"/>
                      </p:cNvPicPr>
                      <p:nvPr/>
                    </p:nvPicPr>
                    <p:blipFill>
                      <a:blip r:embed="rId8"/>
                      <a:srcRect/>
                      <a:stretch>
                        <a:fillRect/>
                      </a:stretch>
                    </p:blipFill>
                    <p:spPr bwMode="auto">
                      <a:xfrm>
                        <a:off x="6530975" y="3456000"/>
                        <a:ext cx="76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568939078"/>
              </p:ext>
            </p:extLst>
          </p:nvPr>
        </p:nvGraphicFramePr>
        <p:xfrm>
          <a:off x="5438775" y="4200525"/>
          <a:ext cx="774700" cy="274638"/>
        </p:xfrm>
        <a:graphic>
          <a:graphicData uri="http://schemas.openxmlformats.org/presentationml/2006/ole">
            <mc:AlternateContent xmlns:mc="http://schemas.openxmlformats.org/markup-compatibility/2006">
              <mc:Choice xmlns:v="urn:schemas-microsoft-com:vml" Requires="v">
                <p:oleObj spid="_x0000_s4161" name="Equation" r:id="rId9" imgW="774360" imgH="279360" progId="Equation.DSMT4">
                  <p:embed/>
                </p:oleObj>
              </mc:Choice>
              <mc:Fallback>
                <p:oleObj name="Equation" r:id="rId9" imgW="774360" imgH="279360" progId="Equation.DSMT4">
                  <p:embed/>
                  <p:pic>
                    <p:nvPicPr>
                      <p:cNvPr id="0" name=""/>
                      <p:cNvPicPr>
                        <a:picLocks noChangeAspect="1" noChangeArrowheads="1"/>
                      </p:cNvPicPr>
                      <p:nvPr/>
                    </p:nvPicPr>
                    <p:blipFill>
                      <a:blip r:embed="rId10"/>
                      <a:srcRect/>
                      <a:stretch>
                        <a:fillRect/>
                      </a:stretch>
                    </p:blipFill>
                    <p:spPr bwMode="auto">
                      <a:xfrm>
                        <a:off x="5438775" y="4200525"/>
                        <a:ext cx="774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1285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Steady states</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sp>
        <p:nvSpPr>
          <p:cNvPr id="5" name="Title 1"/>
          <p:cNvSpPr txBox="1">
            <a:spLocks/>
          </p:cNvSpPr>
          <p:nvPr/>
        </p:nvSpPr>
        <p:spPr>
          <a:xfrm>
            <a:off x="666750" y="803306"/>
            <a:ext cx="8198902" cy="3693319"/>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              hence for appropriate identity matrix    , we have                                          .</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Since we cannot simply have           , this tells us that our solution must come via           being singular. </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If we transpose                     , we get                       where           .</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In other words, we find      by finding an eigenvector of      corresponding to the eigenvalue 1 (since our characteristic equation gives             is singular, not the more general            is singular, hence we know         .)</a:t>
            </a:r>
          </a:p>
        </p:txBody>
      </p:sp>
      <p:graphicFrame>
        <p:nvGraphicFramePr>
          <p:cNvPr id="27" name="Object 26"/>
          <p:cNvGraphicFramePr>
            <a:graphicFrameLocks noChangeAspect="1"/>
          </p:cNvGraphicFramePr>
          <p:nvPr>
            <p:extLst>
              <p:ext uri="{D42A27DB-BD31-4B8C-83A1-F6EECF244321}">
                <p14:modId xmlns:p14="http://schemas.microsoft.com/office/powerpoint/2010/main" val="2269349653"/>
              </p:ext>
            </p:extLst>
          </p:nvPr>
        </p:nvGraphicFramePr>
        <p:xfrm>
          <a:off x="962025" y="863600"/>
          <a:ext cx="774700" cy="274638"/>
        </p:xfrm>
        <a:graphic>
          <a:graphicData uri="http://schemas.openxmlformats.org/presentationml/2006/ole">
            <mc:AlternateContent xmlns:mc="http://schemas.openxmlformats.org/markup-compatibility/2006">
              <mc:Choice xmlns:v="urn:schemas-microsoft-com:vml" Requires="v">
                <p:oleObj spid="_x0000_s5302" name="Equation" r:id="rId3" imgW="774360" imgH="279360" progId="Equation.DSMT4">
                  <p:embed/>
                </p:oleObj>
              </mc:Choice>
              <mc:Fallback>
                <p:oleObj name="Equation" r:id="rId3" imgW="774360" imgH="279360" progId="Equation.DSMT4">
                  <p:embed/>
                  <p:pic>
                    <p:nvPicPr>
                      <p:cNvPr id="0" name=""/>
                      <p:cNvPicPr>
                        <a:picLocks noChangeAspect="1" noChangeArrowheads="1"/>
                      </p:cNvPicPr>
                      <p:nvPr/>
                    </p:nvPicPr>
                    <p:blipFill>
                      <a:blip r:embed="rId4"/>
                      <a:srcRect/>
                      <a:stretch>
                        <a:fillRect/>
                      </a:stretch>
                    </p:blipFill>
                    <p:spPr bwMode="auto">
                      <a:xfrm>
                        <a:off x="962025" y="863600"/>
                        <a:ext cx="774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71116258"/>
              </p:ext>
            </p:extLst>
          </p:nvPr>
        </p:nvGraphicFramePr>
        <p:xfrm>
          <a:off x="5019675" y="863600"/>
          <a:ext cx="165100" cy="274638"/>
        </p:xfrm>
        <a:graphic>
          <a:graphicData uri="http://schemas.openxmlformats.org/presentationml/2006/ole">
            <mc:AlternateContent xmlns:mc="http://schemas.openxmlformats.org/markup-compatibility/2006">
              <mc:Choice xmlns:v="urn:schemas-microsoft-com:vml" Requires="v">
                <p:oleObj spid="_x0000_s5303" name="Equation" r:id="rId5" imgW="164880" imgH="279360" progId="Equation.DSMT4">
                  <p:embed/>
                </p:oleObj>
              </mc:Choice>
              <mc:Fallback>
                <p:oleObj name="Equation" r:id="rId5" imgW="164880" imgH="279360" progId="Equation.DSMT4">
                  <p:embed/>
                  <p:pic>
                    <p:nvPicPr>
                      <p:cNvPr id="0" name=""/>
                      <p:cNvPicPr>
                        <a:picLocks noChangeAspect="1" noChangeArrowheads="1"/>
                      </p:cNvPicPr>
                      <p:nvPr/>
                    </p:nvPicPr>
                    <p:blipFill>
                      <a:blip r:embed="rId6"/>
                      <a:srcRect/>
                      <a:stretch>
                        <a:fillRect/>
                      </a:stretch>
                    </p:blipFill>
                    <p:spPr bwMode="auto">
                      <a:xfrm>
                        <a:off x="5019675" y="86360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86783146"/>
              </p:ext>
            </p:extLst>
          </p:nvPr>
        </p:nvGraphicFramePr>
        <p:xfrm>
          <a:off x="6134100" y="863600"/>
          <a:ext cx="2349500" cy="274638"/>
        </p:xfrm>
        <a:graphic>
          <a:graphicData uri="http://schemas.openxmlformats.org/presentationml/2006/ole">
            <mc:AlternateContent xmlns:mc="http://schemas.openxmlformats.org/markup-compatibility/2006">
              <mc:Choice xmlns:v="urn:schemas-microsoft-com:vml" Requires="v">
                <p:oleObj spid="_x0000_s5304" name="Equation" r:id="rId7" imgW="2349360" imgH="279360" progId="Equation.DSMT4">
                  <p:embed/>
                </p:oleObj>
              </mc:Choice>
              <mc:Fallback>
                <p:oleObj name="Equation" r:id="rId7" imgW="2349360" imgH="279360" progId="Equation.DSMT4">
                  <p:embed/>
                  <p:pic>
                    <p:nvPicPr>
                      <p:cNvPr id="0" name=""/>
                      <p:cNvPicPr>
                        <a:picLocks noChangeAspect="1" noChangeArrowheads="1"/>
                      </p:cNvPicPr>
                      <p:nvPr/>
                    </p:nvPicPr>
                    <p:blipFill>
                      <a:blip r:embed="rId8"/>
                      <a:srcRect/>
                      <a:stretch>
                        <a:fillRect/>
                      </a:stretch>
                    </p:blipFill>
                    <p:spPr bwMode="auto">
                      <a:xfrm>
                        <a:off x="6134100" y="863600"/>
                        <a:ext cx="2349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39072475"/>
              </p:ext>
            </p:extLst>
          </p:nvPr>
        </p:nvGraphicFramePr>
        <p:xfrm>
          <a:off x="3616325" y="1636664"/>
          <a:ext cx="558800" cy="274638"/>
        </p:xfrm>
        <a:graphic>
          <a:graphicData uri="http://schemas.openxmlformats.org/presentationml/2006/ole">
            <mc:AlternateContent xmlns:mc="http://schemas.openxmlformats.org/markup-compatibility/2006">
              <mc:Choice xmlns:v="urn:schemas-microsoft-com:vml" Requires="v">
                <p:oleObj spid="_x0000_s5305" name="Equation" r:id="rId9" imgW="558720" imgH="279360" progId="Equation.DSMT4">
                  <p:embed/>
                </p:oleObj>
              </mc:Choice>
              <mc:Fallback>
                <p:oleObj name="Equation" r:id="rId9" imgW="558720" imgH="279360" progId="Equation.DSMT4">
                  <p:embed/>
                  <p:pic>
                    <p:nvPicPr>
                      <p:cNvPr id="0" name=""/>
                      <p:cNvPicPr>
                        <a:picLocks noChangeAspect="1" noChangeArrowheads="1"/>
                      </p:cNvPicPr>
                      <p:nvPr/>
                    </p:nvPicPr>
                    <p:blipFill>
                      <a:blip r:embed="rId10"/>
                      <a:srcRect/>
                      <a:stretch>
                        <a:fillRect/>
                      </a:stretch>
                    </p:blipFill>
                    <p:spPr bwMode="auto">
                      <a:xfrm>
                        <a:off x="3616325" y="1636664"/>
                        <a:ext cx="55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55889282"/>
              </p:ext>
            </p:extLst>
          </p:nvPr>
        </p:nvGraphicFramePr>
        <p:xfrm>
          <a:off x="5740400" y="3827463"/>
          <a:ext cx="647700" cy="274637"/>
        </p:xfrm>
        <a:graphic>
          <a:graphicData uri="http://schemas.openxmlformats.org/presentationml/2006/ole">
            <mc:AlternateContent xmlns:mc="http://schemas.openxmlformats.org/markup-compatibility/2006">
              <mc:Choice xmlns:v="urn:schemas-microsoft-com:vml" Requires="v">
                <p:oleObj spid="_x0000_s5306" name="Equation" r:id="rId11" imgW="647640" imgH="279360" progId="Equation.DSMT4">
                  <p:embed/>
                </p:oleObj>
              </mc:Choice>
              <mc:Fallback>
                <p:oleObj name="Equation" r:id="rId11" imgW="647640" imgH="279360" progId="Equation.DSMT4">
                  <p:embed/>
                  <p:pic>
                    <p:nvPicPr>
                      <p:cNvPr id="0" name=""/>
                      <p:cNvPicPr>
                        <a:picLocks noChangeAspect="1" noChangeArrowheads="1"/>
                      </p:cNvPicPr>
                      <p:nvPr/>
                    </p:nvPicPr>
                    <p:blipFill>
                      <a:blip r:embed="rId12"/>
                      <a:srcRect/>
                      <a:stretch>
                        <a:fillRect/>
                      </a:stretch>
                    </p:blipFill>
                    <p:spPr bwMode="auto">
                      <a:xfrm>
                        <a:off x="5740400" y="3827463"/>
                        <a:ext cx="647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11621181"/>
              </p:ext>
            </p:extLst>
          </p:nvPr>
        </p:nvGraphicFramePr>
        <p:xfrm>
          <a:off x="2376000" y="2736000"/>
          <a:ext cx="1168400" cy="274637"/>
        </p:xfrm>
        <a:graphic>
          <a:graphicData uri="http://schemas.openxmlformats.org/presentationml/2006/ole">
            <mc:AlternateContent xmlns:mc="http://schemas.openxmlformats.org/markup-compatibility/2006">
              <mc:Choice xmlns:v="urn:schemas-microsoft-com:vml" Requires="v">
                <p:oleObj spid="_x0000_s5307" name="Equation" r:id="rId13" imgW="1168200" imgH="279360" progId="Equation.DSMT4">
                  <p:embed/>
                </p:oleObj>
              </mc:Choice>
              <mc:Fallback>
                <p:oleObj name="Equation" r:id="rId13" imgW="1168200" imgH="279360" progId="Equation.DSMT4">
                  <p:embed/>
                  <p:pic>
                    <p:nvPicPr>
                      <p:cNvPr id="0" name=""/>
                      <p:cNvPicPr>
                        <a:picLocks noChangeAspect="1" noChangeArrowheads="1"/>
                      </p:cNvPicPr>
                      <p:nvPr/>
                    </p:nvPicPr>
                    <p:blipFill>
                      <a:blip r:embed="rId14"/>
                      <a:srcRect/>
                      <a:stretch>
                        <a:fillRect/>
                      </a:stretch>
                    </p:blipFill>
                    <p:spPr bwMode="auto">
                      <a:xfrm>
                        <a:off x="2376000" y="2736000"/>
                        <a:ext cx="116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77374036"/>
              </p:ext>
            </p:extLst>
          </p:nvPr>
        </p:nvGraphicFramePr>
        <p:xfrm>
          <a:off x="4303713" y="2712187"/>
          <a:ext cx="1231900" cy="298450"/>
        </p:xfrm>
        <a:graphic>
          <a:graphicData uri="http://schemas.openxmlformats.org/presentationml/2006/ole">
            <mc:AlternateContent xmlns:mc="http://schemas.openxmlformats.org/markup-compatibility/2006">
              <mc:Choice xmlns:v="urn:schemas-microsoft-com:vml" Requires="v">
                <p:oleObj spid="_x0000_s5308" name="Equation" r:id="rId15" imgW="1231560" imgH="304560" progId="Equation.DSMT4">
                  <p:embed/>
                </p:oleObj>
              </mc:Choice>
              <mc:Fallback>
                <p:oleObj name="Equation" r:id="rId15" imgW="1231560" imgH="304560" progId="Equation.DSMT4">
                  <p:embed/>
                  <p:pic>
                    <p:nvPicPr>
                      <p:cNvPr id="0" name=""/>
                      <p:cNvPicPr>
                        <a:picLocks noChangeAspect="1" noChangeArrowheads="1"/>
                      </p:cNvPicPr>
                      <p:nvPr/>
                    </p:nvPicPr>
                    <p:blipFill>
                      <a:blip r:embed="rId16"/>
                      <a:srcRect/>
                      <a:stretch>
                        <a:fillRect/>
                      </a:stretch>
                    </p:blipFill>
                    <p:spPr bwMode="auto">
                      <a:xfrm>
                        <a:off x="4303713" y="2712187"/>
                        <a:ext cx="1231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27112011"/>
              </p:ext>
            </p:extLst>
          </p:nvPr>
        </p:nvGraphicFramePr>
        <p:xfrm>
          <a:off x="6140450" y="2700000"/>
          <a:ext cx="609600" cy="298450"/>
        </p:xfrm>
        <a:graphic>
          <a:graphicData uri="http://schemas.openxmlformats.org/presentationml/2006/ole">
            <mc:AlternateContent xmlns:mc="http://schemas.openxmlformats.org/markup-compatibility/2006">
              <mc:Choice xmlns:v="urn:schemas-microsoft-com:vml" Requires="v">
                <p:oleObj spid="_x0000_s5309" name="Equation" r:id="rId17" imgW="609480" imgH="304560" progId="Equation.DSMT4">
                  <p:embed/>
                </p:oleObj>
              </mc:Choice>
              <mc:Fallback>
                <p:oleObj name="Equation" r:id="rId17" imgW="609480" imgH="304560" progId="Equation.DSMT4">
                  <p:embed/>
                  <p:pic>
                    <p:nvPicPr>
                      <p:cNvPr id="0" name=""/>
                      <p:cNvPicPr>
                        <a:picLocks noChangeAspect="1" noChangeArrowheads="1"/>
                      </p:cNvPicPr>
                      <p:nvPr/>
                    </p:nvPicPr>
                    <p:blipFill>
                      <a:blip r:embed="rId18"/>
                      <a:srcRect/>
                      <a:stretch>
                        <a:fillRect/>
                      </a:stretch>
                    </p:blipFill>
                    <p:spPr bwMode="auto">
                      <a:xfrm>
                        <a:off x="6140450" y="2700000"/>
                        <a:ext cx="6096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74163439"/>
              </p:ext>
            </p:extLst>
          </p:nvPr>
        </p:nvGraphicFramePr>
        <p:xfrm>
          <a:off x="3028950" y="3421063"/>
          <a:ext cx="279400" cy="298450"/>
        </p:xfrm>
        <a:graphic>
          <a:graphicData uri="http://schemas.openxmlformats.org/presentationml/2006/ole">
            <mc:AlternateContent xmlns:mc="http://schemas.openxmlformats.org/markup-compatibility/2006">
              <mc:Choice xmlns:v="urn:schemas-microsoft-com:vml" Requires="v">
                <p:oleObj spid="_x0000_s5310" name="Equation" r:id="rId19" imgW="279360" imgH="304560" progId="Equation.DSMT4">
                  <p:embed/>
                </p:oleObj>
              </mc:Choice>
              <mc:Fallback>
                <p:oleObj name="Equation" r:id="rId19" imgW="279360" imgH="304560" progId="Equation.DSMT4">
                  <p:embed/>
                  <p:pic>
                    <p:nvPicPr>
                      <p:cNvPr id="0" name=""/>
                      <p:cNvPicPr>
                        <a:picLocks noChangeAspect="1" noChangeArrowheads="1"/>
                      </p:cNvPicPr>
                      <p:nvPr/>
                    </p:nvPicPr>
                    <p:blipFill>
                      <a:blip r:embed="rId20"/>
                      <a:srcRect/>
                      <a:stretch>
                        <a:fillRect/>
                      </a:stretch>
                    </p:blipFill>
                    <p:spPr bwMode="auto">
                      <a:xfrm>
                        <a:off x="3028950" y="3421063"/>
                        <a:ext cx="2794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48781564"/>
              </p:ext>
            </p:extLst>
          </p:nvPr>
        </p:nvGraphicFramePr>
        <p:xfrm>
          <a:off x="5911850" y="3421063"/>
          <a:ext cx="228600" cy="236537"/>
        </p:xfrm>
        <a:graphic>
          <a:graphicData uri="http://schemas.openxmlformats.org/presentationml/2006/ole">
            <mc:AlternateContent xmlns:mc="http://schemas.openxmlformats.org/markup-compatibility/2006">
              <mc:Choice xmlns:v="urn:schemas-microsoft-com:vml" Requires="v">
                <p:oleObj spid="_x0000_s5311" name="Equation" r:id="rId21" imgW="228600" imgH="241200" progId="Equation.DSMT4">
                  <p:embed/>
                </p:oleObj>
              </mc:Choice>
              <mc:Fallback>
                <p:oleObj name="Equation" r:id="rId21" imgW="228600" imgH="241200" progId="Equation.DSMT4">
                  <p:embed/>
                  <p:pic>
                    <p:nvPicPr>
                      <p:cNvPr id="0" name=""/>
                      <p:cNvPicPr>
                        <a:picLocks noChangeAspect="1" noChangeArrowheads="1"/>
                      </p:cNvPicPr>
                      <p:nvPr/>
                    </p:nvPicPr>
                    <p:blipFill>
                      <a:blip r:embed="rId22"/>
                      <a:srcRect/>
                      <a:stretch>
                        <a:fillRect/>
                      </a:stretch>
                    </p:blipFill>
                    <p:spPr bwMode="auto">
                      <a:xfrm>
                        <a:off x="5911850" y="3421063"/>
                        <a:ext cx="2286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019466226"/>
              </p:ext>
            </p:extLst>
          </p:nvPr>
        </p:nvGraphicFramePr>
        <p:xfrm>
          <a:off x="1649413" y="4176713"/>
          <a:ext cx="635000" cy="274637"/>
        </p:xfrm>
        <a:graphic>
          <a:graphicData uri="http://schemas.openxmlformats.org/presentationml/2006/ole">
            <mc:AlternateContent xmlns:mc="http://schemas.openxmlformats.org/markup-compatibility/2006">
              <mc:Choice xmlns:v="urn:schemas-microsoft-com:vml" Requires="v">
                <p:oleObj spid="_x0000_s5312" name="Equation" r:id="rId23" imgW="634680" imgH="279360" progId="Equation.DSMT4">
                  <p:embed/>
                </p:oleObj>
              </mc:Choice>
              <mc:Fallback>
                <p:oleObj name="Equation" r:id="rId23" imgW="634680" imgH="279360" progId="Equation.DSMT4">
                  <p:embed/>
                  <p:pic>
                    <p:nvPicPr>
                      <p:cNvPr id="0" name=""/>
                      <p:cNvPicPr>
                        <a:picLocks noChangeAspect="1" noChangeArrowheads="1"/>
                      </p:cNvPicPr>
                      <p:nvPr/>
                    </p:nvPicPr>
                    <p:blipFill>
                      <a:blip r:embed="rId24"/>
                      <a:srcRect/>
                      <a:stretch>
                        <a:fillRect/>
                      </a:stretch>
                    </p:blipFill>
                    <p:spPr bwMode="auto">
                      <a:xfrm>
                        <a:off x="1649413" y="4176713"/>
                        <a:ext cx="63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095537422"/>
              </p:ext>
            </p:extLst>
          </p:nvPr>
        </p:nvGraphicFramePr>
        <p:xfrm>
          <a:off x="4766201" y="4212000"/>
          <a:ext cx="431800" cy="198438"/>
        </p:xfrm>
        <a:graphic>
          <a:graphicData uri="http://schemas.openxmlformats.org/presentationml/2006/ole">
            <mc:AlternateContent xmlns:mc="http://schemas.openxmlformats.org/markup-compatibility/2006">
              <mc:Choice xmlns:v="urn:schemas-microsoft-com:vml" Requires="v">
                <p:oleObj spid="_x0000_s5313" name="Equation" r:id="rId25" imgW="431640" imgH="203040" progId="Equation.DSMT4">
                  <p:embed/>
                </p:oleObj>
              </mc:Choice>
              <mc:Fallback>
                <p:oleObj name="Equation" r:id="rId25" imgW="431640" imgH="203040" progId="Equation.DSMT4">
                  <p:embed/>
                  <p:pic>
                    <p:nvPicPr>
                      <p:cNvPr id="0" name=""/>
                      <p:cNvPicPr>
                        <a:picLocks noChangeAspect="1" noChangeArrowheads="1"/>
                      </p:cNvPicPr>
                      <p:nvPr/>
                    </p:nvPicPr>
                    <p:blipFill>
                      <a:blip r:embed="rId26"/>
                      <a:srcRect/>
                      <a:stretch>
                        <a:fillRect/>
                      </a:stretch>
                    </p:blipFill>
                    <p:spPr bwMode="auto">
                      <a:xfrm>
                        <a:off x="4766201" y="4212000"/>
                        <a:ext cx="4318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6111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521748" y="820123"/>
            <a:ext cx="8536527" cy="3693319"/>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latin typeface="+mn-lt"/>
              </a:rPr>
              <a:t>Many high school students prioritise rote learning                                                                                    and exam “training” techniques.</a:t>
            </a: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r>
              <a:rPr lang="en-AU" sz="1600" b="0" cap="none" dirty="0" smtClean="0">
                <a:latin typeface="+mn-lt"/>
              </a:rPr>
              <a:t>By focussing only on the mechanics, but not deeper                                                                  understanding, mathematics can be seen as                                       dry/disconnected/demotivating.</a:t>
            </a: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r>
              <a:rPr lang="en-AU" sz="1600" b="0" cap="none" dirty="0"/>
              <a:t>Often students lack the confidence (but not </a:t>
            </a:r>
            <a:r>
              <a:rPr lang="en-AU" sz="1600" b="0" cap="none" dirty="0" smtClean="0"/>
              <a:t>ability) to </a:t>
            </a:r>
            <a:r>
              <a:rPr lang="en-AU" sz="1600" b="0" cap="none" dirty="0"/>
              <a:t>approach unseen problems.</a:t>
            </a: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r>
              <a:rPr lang="en-AU" sz="1600" b="0" cap="none" dirty="0" smtClean="0">
                <a:latin typeface="+mn-lt"/>
              </a:rPr>
              <a:t>Assessments often seen as arbitrary barriers to be strategically evaded.</a:t>
            </a:r>
          </a:p>
        </p:txBody>
      </p:sp>
      <p:sp>
        <p:nvSpPr>
          <p:cNvPr id="4" name="Footer Placeholder 3"/>
          <p:cNvSpPr>
            <a:spLocks noGrp="1"/>
          </p:cNvSpPr>
          <p:nvPr>
            <p:ph type="ftr" sz="quarter" idx="11"/>
          </p:nvPr>
        </p:nvSpPr>
        <p:spPr/>
        <p:txBody>
          <a:bodyPr/>
          <a:lstStyle/>
          <a:p>
            <a:r>
              <a:rPr lang="en-AU" smtClean="0"/>
              <a:t>science.uts.edu.au</a:t>
            </a:r>
            <a:endParaRPr lang="en-AU"/>
          </a:p>
        </p:txBody>
      </p:sp>
      <p:sp>
        <p:nvSpPr>
          <p:cNvPr id="9" name="Title 8"/>
          <p:cNvSpPr>
            <a:spLocks noGrp="1"/>
          </p:cNvSpPr>
          <p:nvPr>
            <p:ph type="title"/>
          </p:nvPr>
        </p:nvSpPr>
        <p:spPr>
          <a:xfrm>
            <a:off x="76201" y="346750"/>
            <a:ext cx="9143999" cy="359073"/>
          </a:xfrm>
        </p:spPr>
        <p:txBody>
          <a:bodyPr/>
          <a:lstStyle/>
          <a:p>
            <a:r>
              <a:rPr lang="en-AU" sz="2500" dirty="0" smtClean="0"/>
              <a:t>Bridging the gap: High School to the workplace</a:t>
            </a:r>
            <a:endParaRPr lang="en-AU" sz="25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774" y="705823"/>
            <a:ext cx="3677225" cy="2022474"/>
          </a:xfrm>
          <a:prstGeom prst="rect">
            <a:avLst/>
          </a:prstGeom>
        </p:spPr>
      </p:pic>
    </p:spTree>
    <p:extLst>
      <p:ext uri="{BB962C8B-B14F-4D97-AF65-F5344CB8AC3E}">
        <p14:creationId xmlns:p14="http://schemas.microsoft.com/office/powerpoint/2010/main" val="286653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sp>
        <p:nvSpPr>
          <p:cNvPr id="6" name="Title 1"/>
          <p:cNvSpPr txBox="1">
            <a:spLocks/>
          </p:cNvSpPr>
          <p:nvPr/>
        </p:nvSpPr>
        <p:spPr>
          <a:xfrm>
            <a:off x="666750" y="803306"/>
            <a:ext cx="8198902" cy="4062651"/>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For the ABCD graph, we transpose the transition matrix and find an eigenvector corresponding to the eigenvalue 1.</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We solve</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Letting                gives</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This solves to give                                                  since                         . (Why?)</a:t>
            </a:r>
          </a:p>
        </p:txBody>
      </p:sp>
      <p:cxnSp>
        <p:nvCxnSpPr>
          <p:cNvPr id="7" name="Straight Connector 6"/>
          <p:cNvCxnSpPr/>
          <p:nvPr/>
        </p:nvCxnSpPr>
        <p:spPr>
          <a:xfrm>
            <a:off x="7162800" y="1829858"/>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543925" y="1906058"/>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43925" y="1769500"/>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315200" y="1563158"/>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162801" y="1906058"/>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585600" y="2771299"/>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585601" y="1563158"/>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238999" y="2780532"/>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267700" y="248387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Oval 15"/>
          <p:cNvSpPr/>
          <p:nvPr/>
        </p:nvSpPr>
        <p:spPr>
          <a:xfrm>
            <a:off x="8267700" y="1296458"/>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7" name="Oval 16"/>
          <p:cNvSpPr/>
          <p:nvPr/>
        </p:nvSpPr>
        <p:spPr>
          <a:xfrm>
            <a:off x="6905625" y="248387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8" name="Oval 17"/>
          <p:cNvSpPr/>
          <p:nvPr/>
        </p:nvSpPr>
        <p:spPr>
          <a:xfrm>
            <a:off x="6905625" y="1296458"/>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9" name="Title 1"/>
          <p:cNvSpPr txBox="1">
            <a:spLocks/>
          </p:cNvSpPr>
          <p:nvPr/>
        </p:nvSpPr>
        <p:spPr>
          <a:xfrm>
            <a:off x="6789202" y="1303835"/>
            <a:ext cx="2145248" cy="166199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A	             B</a:t>
            </a:r>
          </a:p>
          <a:p>
            <a:pPr marL="285750" indent="-285750">
              <a:lnSpc>
                <a:spcPct val="150000"/>
              </a:lnSpc>
              <a:buFont typeface="Wingdings" panose="05000000000000000000" pitchFamily="2" charset="2"/>
              <a:buChar char="§"/>
            </a:pPr>
            <a:endParaRPr lang="en-AU" sz="240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a:lnSpc>
                <a:spcPct val="150000"/>
              </a:lnSpc>
            </a:pPr>
            <a:r>
              <a:rPr lang="en-AU" sz="1600" cap="none" dirty="0" smtClean="0">
                <a:solidFill>
                  <a:prstClr val="black"/>
                </a:solidFill>
              </a:rPr>
              <a:t>     C	             D</a:t>
            </a:r>
            <a:endParaRPr lang="en-AU" sz="1600" cap="none" dirty="0">
              <a:solidFill>
                <a:prstClr val="black"/>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651874123"/>
              </p:ext>
            </p:extLst>
          </p:nvPr>
        </p:nvGraphicFramePr>
        <p:xfrm>
          <a:off x="1854200" y="1627451"/>
          <a:ext cx="2654300" cy="1195387"/>
        </p:xfrm>
        <a:graphic>
          <a:graphicData uri="http://schemas.openxmlformats.org/presentationml/2006/ole">
            <mc:AlternateContent xmlns:mc="http://schemas.openxmlformats.org/markup-compatibility/2006">
              <mc:Choice xmlns:v="urn:schemas-microsoft-com:vml" Requires="v">
                <p:oleObj spid="_x0000_s6221" name="Equation" r:id="rId3" imgW="2654280" imgH="1218960" progId="Equation.DSMT4">
                  <p:embed/>
                </p:oleObj>
              </mc:Choice>
              <mc:Fallback>
                <p:oleObj name="Equation" r:id="rId3" imgW="2654280" imgH="1218960" progId="Equation.DSMT4">
                  <p:embed/>
                  <p:pic>
                    <p:nvPicPr>
                      <p:cNvPr id="0" name=""/>
                      <p:cNvPicPr>
                        <a:picLocks noChangeAspect="1" noChangeArrowheads="1"/>
                      </p:cNvPicPr>
                      <p:nvPr/>
                    </p:nvPicPr>
                    <p:blipFill>
                      <a:blip r:embed="rId4"/>
                      <a:srcRect/>
                      <a:stretch>
                        <a:fillRect/>
                      </a:stretch>
                    </p:blipFill>
                    <p:spPr bwMode="auto">
                      <a:xfrm>
                        <a:off x="1854200" y="1627451"/>
                        <a:ext cx="26543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00192551"/>
              </p:ext>
            </p:extLst>
          </p:nvPr>
        </p:nvGraphicFramePr>
        <p:xfrm>
          <a:off x="1619250" y="3017277"/>
          <a:ext cx="838200" cy="1195387"/>
        </p:xfrm>
        <a:graphic>
          <a:graphicData uri="http://schemas.openxmlformats.org/presentationml/2006/ole">
            <mc:AlternateContent xmlns:mc="http://schemas.openxmlformats.org/markup-compatibility/2006">
              <mc:Choice xmlns:v="urn:schemas-microsoft-com:vml" Requires="v">
                <p:oleObj spid="_x0000_s6222" name="Equation" r:id="rId5" imgW="838080" imgH="1218960" progId="Equation.DSMT4">
                  <p:embed/>
                </p:oleObj>
              </mc:Choice>
              <mc:Fallback>
                <p:oleObj name="Equation" r:id="rId5" imgW="838080" imgH="1218960" progId="Equation.DSMT4">
                  <p:embed/>
                  <p:pic>
                    <p:nvPicPr>
                      <p:cNvPr id="0" name=""/>
                      <p:cNvPicPr>
                        <a:picLocks noChangeAspect="1" noChangeArrowheads="1"/>
                      </p:cNvPicPr>
                      <p:nvPr/>
                    </p:nvPicPr>
                    <p:blipFill>
                      <a:blip r:embed="rId6"/>
                      <a:srcRect/>
                      <a:stretch>
                        <a:fillRect/>
                      </a:stretch>
                    </p:blipFill>
                    <p:spPr bwMode="auto">
                      <a:xfrm>
                        <a:off x="1619250" y="3017277"/>
                        <a:ext cx="8382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794677530"/>
              </p:ext>
            </p:extLst>
          </p:nvPr>
        </p:nvGraphicFramePr>
        <p:xfrm>
          <a:off x="3009899" y="3017277"/>
          <a:ext cx="4229100" cy="1195387"/>
        </p:xfrm>
        <a:graphic>
          <a:graphicData uri="http://schemas.openxmlformats.org/presentationml/2006/ole">
            <mc:AlternateContent xmlns:mc="http://schemas.openxmlformats.org/markup-compatibility/2006">
              <mc:Choice xmlns:v="urn:schemas-microsoft-com:vml" Requires="v">
                <p:oleObj spid="_x0000_s6223" name="Equation" r:id="rId7" imgW="4228920" imgH="1218960" progId="Equation.DSMT4">
                  <p:embed/>
                </p:oleObj>
              </mc:Choice>
              <mc:Fallback>
                <p:oleObj name="Equation" r:id="rId7" imgW="4228920" imgH="1218960" progId="Equation.DSMT4">
                  <p:embed/>
                  <p:pic>
                    <p:nvPicPr>
                      <p:cNvPr id="0" name=""/>
                      <p:cNvPicPr>
                        <a:picLocks noChangeAspect="1" noChangeArrowheads="1"/>
                      </p:cNvPicPr>
                      <p:nvPr/>
                    </p:nvPicPr>
                    <p:blipFill>
                      <a:blip r:embed="rId8"/>
                      <a:srcRect/>
                      <a:stretch>
                        <a:fillRect/>
                      </a:stretch>
                    </p:blipFill>
                    <p:spPr bwMode="auto">
                      <a:xfrm>
                        <a:off x="3009899" y="3017277"/>
                        <a:ext cx="42291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681406442"/>
              </p:ext>
            </p:extLst>
          </p:nvPr>
        </p:nvGraphicFramePr>
        <p:xfrm>
          <a:off x="2632075" y="4541963"/>
          <a:ext cx="2755900" cy="300037"/>
        </p:xfrm>
        <a:graphic>
          <a:graphicData uri="http://schemas.openxmlformats.org/presentationml/2006/ole">
            <mc:AlternateContent xmlns:mc="http://schemas.openxmlformats.org/markup-compatibility/2006">
              <mc:Choice xmlns:v="urn:schemas-microsoft-com:vml" Requires="v">
                <p:oleObj spid="_x0000_s6224" name="Equation" r:id="rId9" imgW="2755800" imgH="304560" progId="Equation.DSMT4">
                  <p:embed/>
                </p:oleObj>
              </mc:Choice>
              <mc:Fallback>
                <p:oleObj name="Equation" r:id="rId9" imgW="2755800" imgH="304560" progId="Equation.DSMT4">
                  <p:embed/>
                  <p:pic>
                    <p:nvPicPr>
                      <p:cNvPr id="0" name=""/>
                      <p:cNvPicPr>
                        <a:picLocks noChangeAspect="1" noChangeArrowheads="1"/>
                      </p:cNvPicPr>
                      <p:nvPr/>
                    </p:nvPicPr>
                    <p:blipFill>
                      <a:blip r:embed="rId10"/>
                      <a:srcRect/>
                      <a:stretch>
                        <a:fillRect/>
                      </a:stretch>
                    </p:blipFill>
                    <p:spPr bwMode="auto">
                      <a:xfrm>
                        <a:off x="2632075" y="4541963"/>
                        <a:ext cx="27559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821184711"/>
              </p:ext>
            </p:extLst>
          </p:nvPr>
        </p:nvGraphicFramePr>
        <p:xfrm>
          <a:off x="6012000" y="4572000"/>
          <a:ext cx="1371600" cy="212725"/>
        </p:xfrm>
        <a:graphic>
          <a:graphicData uri="http://schemas.openxmlformats.org/presentationml/2006/ole">
            <mc:AlternateContent xmlns:mc="http://schemas.openxmlformats.org/markup-compatibility/2006">
              <mc:Choice xmlns:v="urn:schemas-microsoft-com:vml" Requires="v">
                <p:oleObj spid="_x0000_s6225" name="Equation" r:id="rId11" imgW="1371600" imgH="215640" progId="Equation.DSMT4">
                  <p:embed/>
                </p:oleObj>
              </mc:Choice>
              <mc:Fallback>
                <p:oleObj name="Equation" r:id="rId11" imgW="1371600" imgH="215640" progId="Equation.DSMT4">
                  <p:embed/>
                  <p:pic>
                    <p:nvPicPr>
                      <p:cNvPr id="0" name=""/>
                      <p:cNvPicPr>
                        <a:picLocks noChangeAspect="1" noChangeArrowheads="1"/>
                      </p:cNvPicPr>
                      <p:nvPr/>
                    </p:nvPicPr>
                    <p:blipFill>
                      <a:blip r:embed="rId12"/>
                      <a:srcRect/>
                      <a:stretch>
                        <a:fillRect/>
                      </a:stretch>
                    </p:blipFill>
                    <p:spPr bwMode="auto">
                      <a:xfrm>
                        <a:off x="6012000" y="4572000"/>
                        <a:ext cx="1371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4497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Task four: eigenvectors </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sp>
        <p:nvSpPr>
          <p:cNvPr id="5" name="Title 1"/>
          <p:cNvSpPr txBox="1">
            <a:spLocks/>
          </p:cNvSpPr>
          <p:nvPr/>
        </p:nvSpPr>
        <p:spPr>
          <a:xfrm>
            <a:off x="666750" y="803306"/>
            <a:ext cx="2893476" cy="4062651"/>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342900" indent="-342900">
              <a:lnSpc>
                <a:spcPct val="150000"/>
              </a:lnSpc>
              <a:buFontTx/>
              <a:buAutoNum type="arabicParenR"/>
            </a:pPr>
            <a:r>
              <a:rPr lang="en-AU" sz="1600" b="0" cap="none" dirty="0" smtClean="0">
                <a:solidFill>
                  <a:prstClr val="black"/>
                </a:solidFill>
              </a:rPr>
              <a:t>Write down the transition matrix </a:t>
            </a:r>
            <a:r>
              <a:rPr lang="en-AU" sz="1600" cap="none" dirty="0" smtClean="0">
                <a:solidFill>
                  <a:prstClr val="black"/>
                </a:solidFill>
              </a:rPr>
              <a:t>T</a:t>
            </a:r>
            <a:r>
              <a:rPr lang="en-AU" sz="1600" b="0" cap="none" dirty="0" smtClean="0">
                <a:solidFill>
                  <a:prstClr val="black"/>
                </a:solidFill>
              </a:rPr>
              <a:t> for graphs EFGH and EIKLM.</a:t>
            </a:r>
          </a:p>
          <a:p>
            <a:pPr marL="342900" indent="-342900">
              <a:lnSpc>
                <a:spcPct val="150000"/>
              </a:lnSpc>
              <a:buFontTx/>
              <a:buAutoNum type="arabicParenR"/>
            </a:pPr>
            <a:endParaRPr lang="en-AU" sz="1600" b="0" cap="none" dirty="0">
              <a:solidFill>
                <a:prstClr val="black"/>
              </a:solidFill>
            </a:endParaRPr>
          </a:p>
          <a:p>
            <a:pPr marL="342900" indent="-342900">
              <a:lnSpc>
                <a:spcPct val="150000"/>
              </a:lnSpc>
              <a:buFontTx/>
              <a:buAutoNum type="arabicParenR"/>
            </a:pPr>
            <a:r>
              <a:rPr lang="en-AU" sz="1600" b="0" cap="none" dirty="0" smtClean="0">
                <a:solidFill>
                  <a:prstClr val="black"/>
                </a:solidFill>
              </a:rPr>
              <a:t>For each graph, find the eigenvector of      corresponding to the eigenvalue 1 and hence find the long-term proportion of time that the walker spends in each position.</a:t>
            </a:r>
          </a:p>
        </p:txBody>
      </p:sp>
      <p:graphicFrame>
        <p:nvGraphicFramePr>
          <p:cNvPr id="3" name="Object 2"/>
          <p:cNvGraphicFramePr>
            <a:graphicFrameLocks noChangeAspect="1"/>
          </p:cNvGraphicFramePr>
          <p:nvPr>
            <p:extLst>
              <p:ext uri="{D42A27DB-BD31-4B8C-83A1-F6EECF244321}">
                <p14:modId xmlns:p14="http://schemas.microsoft.com/office/powerpoint/2010/main" val="2567177444"/>
              </p:ext>
            </p:extLst>
          </p:nvPr>
        </p:nvGraphicFramePr>
        <p:xfrm>
          <a:off x="2359025" y="2716213"/>
          <a:ext cx="228600" cy="236537"/>
        </p:xfrm>
        <a:graphic>
          <a:graphicData uri="http://schemas.openxmlformats.org/presentationml/2006/ole">
            <mc:AlternateContent xmlns:mc="http://schemas.openxmlformats.org/markup-compatibility/2006">
              <mc:Choice xmlns:v="urn:schemas-microsoft-com:vml" Requires="v">
                <p:oleObj spid="_x0000_s7185" name="Equation" r:id="rId3" imgW="228600" imgH="241200" progId="Equation.DSMT4">
                  <p:embed/>
                </p:oleObj>
              </mc:Choice>
              <mc:Fallback>
                <p:oleObj name="Equation" r:id="rId3" imgW="22860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9025" y="2716213"/>
                        <a:ext cx="2286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Connector 38"/>
          <p:cNvCxnSpPr/>
          <p:nvPr/>
        </p:nvCxnSpPr>
        <p:spPr>
          <a:xfrm>
            <a:off x="3793073" y="1253630"/>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174198" y="1329830"/>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74198" y="1193272"/>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945473" y="986930"/>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215874" y="986930"/>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920596" y="2204599"/>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357171" y="2187239"/>
            <a:ext cx="540802" cy="38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793073" y="1055206"/>
            <a:ext cx="0" cy="5937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897973" y="720230"/>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8" name="Oval 47"/>
          <p:cNvSpPr/>
          <p:nvPr/>
        </p:nvSpPr>
        <p:spPr>
          <a:xfrm>
            <a:off x="3535898" y="720230"/>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9" name="Oval 48"/>
          <p:cNvSpPr/>
          <p:nvPr/>
        </p:nvSpPr>
        <p:spPr>
          <a:xfrm>
            <a:off x="3535898" y="1907649"/>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50" name="Oval 49"/>
          <p:cNvSpPr/>
          <p:nvPr/>
        </p:nvSpPr>
        <p:spPr>
          <a:xfrm>
            <a:off x="4897973" y="1907649"/>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51" name="Title 1"/>
          <p:cNvSpPr txBox="1">
            <a:spLocks/>
          </p:cNvSpPr>
          <p:nvPr/>
        </p:nvSpPr>
        <p:spPr>
          <a:xfrm>
            <a:off x="3419475" y="727607"/>
            <a:ext cx="2145248" cy="166199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E	             F</a:t>
            </a:r>
          </a:p>
          <a:p>
            <a:pPr marL="285750" indent="-285750">
              <a:lnSpc>
                <a:spcPct val="150000"/>
              </a:lnSpc>
              <a:buFont typeface="Wingdings" panose="05000000000000000000" pitchFamily="2" charset="2"/>
              <a:buChar char="§"/>
            </a:pPr>
            <a:endParaRPr lang="en-AU" sz="240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a:lnSpc>
                <a:spcPct val="150000"/>
              </a:lnSpc>
            </a:pPr>
            <a:r>
              <a:rPr lang="en-AU" sz="1600" cap="none" dirty="0" smtClean="0">
                <a:solidFill>
                  <a:prstClr val="black"/>
                </a:solidFill>
              </a:rPr>
              <a:t>     G	             H</a:t>
            </a:r>
            <a:endParaRPr lang="en-AU" sz="1600" cap="none" dirty="0">
              <a:solidFill>
                <a:prstClr val="black"/>
              </a:solidFill>
            </a:endParaRPr>
          </a:p>
        </p:txBody>
      </p:sp>
      <p:sp>
        <p:nvSpPr>
          <p:cNvPr id="68" name="Title 1"/>
          <p:cNvSpPr txBox="1">
            <a:spLocks/>
          </p:cNvSpPr>
          <p:nvPr/>
        </p:nvSpPr>
        <p:spPr>
          <a:xfrm>
            <a:off x="4117985" y="2967981"/>
            <a:ext cx="4730740" cy="738664"/>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b="0" cap="none" dirty="0" smtClean="0">
                <a:solidFill>
                  <a:prstClr val="black"/>
                </a:solidFill>
              </a:rPr>
              <a:t> Hint: You should already know the result for the EFGH graph. The IJKLM graph is less obvious.</a:t>
            </a:r>
          </a:p>
        </p:txBody>
      </p:sp>
      <p:cxnSp>
        <p:nvCxnSpPr>
          <p:cNvPr id="52" name="Straight Arrow Connector 51"/>
          <p:cNvCxnSpPr/>
          <p:nvPr/>
        </p:nvCxnSpPr>
        <p:spPr>
          <a:xfrm flipV="1">
            <a:off x="7749823" y="1159215"/>
            <a:ext cx="242013" cy="26652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813993" y="982829"/>
            <a:ext cx="1400174" cy="11874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65" idx="3"/>
          </p:cNvCxnSpPr>
          <p:nvPr/>
        </p:nvCxnSpPr>
        <p:spPr>
          <a:xfrm flipV="1">
            <a:off x="7023360" y="1776992"/>
            <a:ext cx="299344" cy="20474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830919" y="1219573"/>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8212044" y="1295773"/>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212044" y="1159215"/>
            <a:ext cx="0"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983319" y="952873"/>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830920" y="1295773"/>
            <a:ext cx="0" cy="50161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253719" y="2161014"/>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7253720" y="952873"/>
            <a:ext cx="552449" cy="461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907118" y="2170247"/>
            <a:ext cx="1209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6759548" y="915695"/>
            <a:ext cx="1540791" cy="1354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724954" y="1751110"/>
            <a:ext cx="259114" cy="25039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7247379" y="1321707"/>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6" name="Title 1"/>
          <p:cNvSpPr txBox="1">
            <a:spLocks/>
          </p:cNvSpPr>
          <p:nvPr/>
        </p:nvSpPr>
        <p:spPr>
          <a:xfrm>
            <a:off x="7152917" y="1378206"/>
            <a:ext cx="2145248" cy="323678"/>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M</a:t>
            </a:r>
            <a:endParaRPr lang="en-AU" sz="1600" cap="none" dirty="0">
              <a:solidFill>
                <a:prstClr val="black"/>
              </a:solidFill>
            </a:endParaRPr>
          </a:p>
        </p:txBody>
      </p:sp>
      <p:sp>
        <p:nvSpPr>
          <p:cNvPr id="67" name="Oval 66"/>
          <p:cNvSpPr/>
          <p:nvPr/>
        </p:nvSpPr>
        <p:spPr>
          <a:xfrm>
            <a:off x="7935819" y="686173"/>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9" name="Oval 88"/>
          <p:cNvSpPr/>
          <p:nvPr/>
        </p:nvSpPr>
        <p:spPr>
          <a:xfrm>
            <a:off x="6573744" y="686173"/>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90" name="Oval 89"/>
          <p:cNvSpPr/>
          <p:nvPr/>
        </p:nvSpPr>
        <p:spPr>
          <a:xfrm>
            <a:off x="6573744" y="1873592"/>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91" name="Oval 90"/>
          <p:cNvSpPr/>
          <p:nvPr/>
        </p:nvSpPr>
        <p:spPr>
          <a:xfrm>
            <a:off x="7935819" y="1873592"/>
            <a:ext cx="514350" cy="533400"/>
          </a:xfrm>
          <a:prstGeom prst="ellipse">
            <a:avLst/>
          </a:prstGeom>
          <a:solidFill>
            <a:srgbClr val="FFBC3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92" name="Title 1"/>
          <p:cNvSpPr txBox="1">
            <a:spLocks/>
          </p:cNvSpPr>
          <p:nvPr/>
        </p:nvSpPr>
        <p:spPr>
          <a:xfrm>
            <a:off x="6472933" y="686173"/>
            <a:ext cx="2145248" cy="166199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cap="none" dirty="0" smtClean="0">
                <a:solidFill>
                  <a:prstClr val="black"/>
                </a:solidFill>
              </a:rPr>
              <a:t>     I	             J</a:t>
            </a:r>
          </a:p>
          <a:p>
            <a:pPr marL="285750" indent="-285750">
              <a:lnSpc>
                <a:spcPct val="150000"/>
              </a:lnSpc>
              <a:buFont typeface="Wingdings" panose="05000000000000000000" pitchFamily="2" charset="2"/>
              <a:buChar char="§"/>
            </a:pPr>
            <a:endParaRPr lang="en-AU" sz="240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a:lnSpc>
                <a:spcPct val="150000"/>
              </a:lnSpc>
            </a:pPr>
            <a:r>
              <a:rPr lang="en-AU" sz="1600" cap="none" dirty="0" smtClean="0">
                <a:solidFill>
                  <a:prstClr val="black"/>
                </a:solidFill>
              </a:rPr>
              <a:t>     K	             L</a:t>
            </a:r>
            <a:endParaRPr lang="en-AU" sz="1600" cap="none" dirty="0">
              <a:solidFill>
                <a:prstClr val="black"/>
              </a:solidFill>
            </a:endParaRPr>
          </a:p>
        </p:txBody>
      </p:sp>
      <p:cxnSp>
        <p:nvCxnSpPr>
          <p:cNvPr id="93" name="Straight Arrow Connector 92"/>
          <p:cNvCxnSpPr/>
          <p:nvPr/>
        </p:nvCxnSpPr>
        <p:spPr>
          <a:xfrm>
            <a:off x="7023360" y="1159215"/>
            <a:ext cx="259114" cy="25039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283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Steady states</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sp>
        <p:nvSpPr>
          <p:cNvPr id="69" name="Title 1"/>
          <p:cNvSpPr txBox="1">
            <a:spLocks/>
          </p:cNvSpPr>
          <p:nvPr/>
        </p:nvSpPr>
        <p:spPr>
          <a:xfrm>
            <a:off x="666750" y="803306"/>
            <a:ext cx="8198902" cy="3323987"/>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For EFGH, we have </a:t>
            </a:r>
            <a:r>
              <a:rPr lang="en-AU" sz="1600" cap="none" dirty="0" smtClean="0">
                <a:solidFill>
                  <a:prstClr val="black"/>
                </a:solidFill>
              </a:rPr>
              <a:t>T</a:t>
            </a:r>
            <a:r>
              <a:rPr lang="en-AU" sz="1600" b="0" cap="none" dirty="0" smtClean="0">
                <a:solidFill>
                  <a:prstClr val="black"/>
                </a:solidFill>
              </a:rPr>
              <a:t> =                                   hence we solve</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endParaRPr lang="en-AU" sz="1600" b="0" cap="none" dirty="0">
              <a:solidFill>
                <a:prstClr val="black"/>
              </a:solidFill>
            </a:endParaRPr>
          </a:p>
          <a:p>
            <a:pPr>
              <a:lnSpc>
                <a:spcPct val="150000"/>
              </a:lnSpc>
            </a:pPr>
            <a:r>
              <a:rPr lang="en-AU" sz="1600" b="0" cap="none" dirty="0" smtClean="0">
                <a:solidFill>
                  <a:prstClr val="black"/>
                </a:solidFill>
              </a:rPr>
              <a:t>                                                                              to find                         .</a:t>
            </a:r>
          </a:p>
          <a:p>
            <a:pPr>
              <a:lnSpc>
                <a:spcPct val="150000"/>
              </a:lnSpc>
            </a:pPr>
            <a:endParaRPr lang="en-AU" sz="1600" b="0" cap="none" dirty="0">
              <a:solidFill>
                <a:prstClr val="black"/>
              </a:solidFill>
            </a:endParaRPr>
          </a:p>
          <a:p>
            <a:pPr marL="285750" indent="-285750">
              <a:lnSpc>
                <a:spcPct val="150000"/>
              </a:lnSpc>
              <a:buFont typeface="Arial" panose="020B0604020202020204" pitchFamily="34" charset="0"/>
              <a:buChar char="•"/>
            </a:pPr>
            <a:endParaRPr lang="en-AU" sz="1600" b="0" cap="none" dirty="0" smtClean="0">
              <a:solidFill>
                <a:prstClr val="black"/>
              </a:solidFill>
            </a:endParaRPr>
          </a:p>
          <a:p>
            <a:pPr marL="285750" indent="-285750">
              <a:lnSpc>
                <a:spcPct val="150000"/>
              </a:lnSpc>
              <a:buFont typeface="Arial" panose="020B0604020202020204" pitchFamily="34" charset="0"/>
              <a:buChar char="•"/>
            </a:pPr>
            <a:endParaRPr lang="en-AU" sz="1600" b="0" cap="none" dirty="0" smtClean="0">
              <a:solidFill>
                <a:prstClr val="black"/>
              </a:solidFill>
            </a:endParaRPr>
          </a:p>
          <a:p>
            <a:pPr marL="285750" indent="-285750">
              <a:lnSpc>
                <a:spcPct val="150000"/>
              </a:lnSpc>
              <a:buFont typeface="Arial" panose="020B0604020202020204" pitchFamily="34" charset="0"/>
              <a:buChar char="•"/>
            </a:pPr>
            <a:r>
              <a:rPr lang="en-AU" sz="1600" b="0" cap="none" dirty="0" smtClean="0">
                <a:solidFill>
                  <a:prstClr val="black"/>
                </a:solidFill>
              </a:rPr>
              <a:t>   Similarly, for IJKLM, we have </a:t>
            </a:r>
            <a:r>
              <a:rPr lang="en-AU" sz="1600" cap="none" dirty="0" smtClean="0">
                <a:solidFill>
                  <a:prstClr val="black"/>
                </a:solidFill>
              </a:rPr>
              <a:t>T</a:t>
            </a:r>
            <a:r>
              <a:rPr lang="en-AU" sz="1600" b="0" cap="none" dirty="0" smtClean="0">
                <a:solidFill>
                  <a:prstClr val="black"/>
                </a:solidFill>
              </a:rPr>
              <a:t> =                                                 and </a:t>
            </a:r>
          </a:p>
        </p:txBody>
      </p:sp>
      <p:graphicFrame>
        <p:nvGraphicFramePr>
          <p:cNvPr id="6" name="Object 5"/>
          <p:cNvGraphicFramePr>
            <a:graphicFrameLocks noChangeAspect="1"/>
          </p:cNvGraphicFramePr>
          <p:nvPr>
            <p:extLst>
              <p:ext uri="{D42A27DB-BD31-4B8C-83A1-F6EECF244321}">
                <p14:modId xmlns:p14="http://schemas.microsoft.com/office/powerpoint/2010/main" val="2098014629"/>
              </p:ext>
            </p:extLst>
          </p:nvPr>
        </p:nvGraphicFramePr>
        <p:xfrm>
          <a:off x="3121025" y="705823"/>
          <a:ext cx="1930400" cy="1195387"/>
        </p:xfrm>
        <a:graphic>
          <a:graphicData uri="http://schemas.openxmlformats.org/presentationml/2006/ole">
            <mc:AlternateContent xmlns:mc="http://schemas.openxmlformats.org/markup-compatibility/2006">
              <mc:Choice xmlns:v="urn:schemas-microsoft-com:vml" Requires="v">
                <p:oleObj spid="_x0000_s8269" name="Equation" r:id="rId3" imgW="1930320" imgH="1218960" progId="Equation.DSMT4">
                  <p:embed/>
                </p:oleObj>
              </mc:Choice>
              <mc:Fallback>
                <p:oleObj name="Equation" r:id="rId3" imgW="1930320" imgH="1218960" progId="Equation.DSMT4">
                  <p:embed/>
                  <p:pic>
                    <p:nvPicPr>
                      <p:cNvPr id="0" name=""/>
                      <p:cNvPicPr>
                        <a:picLocks noChangeAspect="1" noChangeArrowheads="1"/>
                      </p:cNvPicPr>
                      <p:nvPr/>
                    </p:nvPicPr>
                    <p:blipFill>
                      <a:blip r:embed="rId4"/>
                      <a:srcRect/>
                      <a:stretch>
                        <a:fillRect/>
                      </a:stretch>
                    </p:blipFill>
                    <p:spPr bwMode="auto">
                      <a:xfrm>
                        <a:off x="3121025" y="705823"/>
                        <a:ext cx="19304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1102693"/>
              </p:ext>
            </p:extLst>
          </p:nvPr>
        </p:nvGraphicFramePr>
        <p:xfrm>
          <a:off x="666750" y="1901210"/>
          <a:ext cx="4368800" cy="1195388"/>
        </p:xfrm>
        <a:graphic>
          <a:graphicData uri="http://schemas.openxmlformats.org/presentationml/2006/ole">
            <mc:AlternateContent xmlns:mc="http://schemas.openxmlformats.org/markup-compatibility/2006">
              <mc:Choice xmlns:v="urn:schemas-microsoft-com:vml" Requires="v">
                <p:oleObj spid="_x0000_s8270" name="Equation" r:id="rId5" imgW="4368600" imgH="1218960" progId="Equation.DSMT4">
                  <p:embed/>
                </p:oleObj>
              </mc:Choice>
              <mc:Fallback>
                <p:oleObj name="Equation" r:id="rId5" imgW="4368600" imgH="1218960" progId="Equation.DSMT4">
                  <p:embed/>
                  <p:pic>
                    <p:nvPicPr>
                      <p:cNvPr id="0" name=""/>
                      <p:cNvPicPr>
                        <a:picLocks noChangeAspect="1" noChangeArrowheads="1"/>
                      </p:cNvPicPr>
                      <p:nvPr/>
                    </p:nvPicPr>
                    <p:blipFill>
                      <a:blip r:embed="rId6"/>
                      <a:srcRect/>
                      <a:stretch>
                        <a:fillRect/>
                      </a:stretch>
                    </p:blipFill>
                    <p:spPr bwMode="auto">
                      <a:xfrm>
                        <a:off x="666750" y="1901210"/>
                        <a:ext cx="43688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73390500"/>
              </p:ext>
            </p:extLst>
          </p:nvPr>
        </p:nvGraphicFramePr>
        <p:xfrm>
          <a:off x="5688000" y="1890000"/>
          <a:ext cx="1346200" cy="1195387"/>
        </p:xfrm>
        <a:graphic>
          <a:graphicData uri="http://schemas.openxmlformats.org/presentationml/2006/ole">
            <mc:AlternateContent xmlns:mc="http://schemas.openxmlformats.org/markup-compatibility/2006">
              <mc:Choice xmlns:v="urn:schemas-microsoft-com:vml" Requires="v">
                <p:oleObj spid="_x0000_s8271" name="Equation" r:id="rId7" imgW="1346040" imgH="1218960" progId="Equation.DSMT4">
                  <p:embed/>
                </p:oleObj>
              </mc:Choice>
              <mc:Fallback>
                <p:oleObj name="Equation" r:id="rId7" imgW="1346040" imgH="1218960" progId="Equation.DSMT4">
                  <p:embed/>
                  <p:pic>
                    <p:nvPicPr>
                      <p:cNvPr id="0" name=""/>
                      <p:cNvPicPr>
                        <a:picLocks noChangeAspect="1" noChangeArrowheads="1"/>
                      </p:cNvPicPr>
                      <p:nvPr/>
                    </p:nvPicPr>
                    <p:blipFill>
                      <a:blip r:embed="rId8"/>
                      <a:srcRect/>
                      <a:stretch>
                        <a:fillRect/>
                      </a:stretch>
                    </p:blipFill>
                    <p:spPr bwMode="auto">
                      <a:xfrm>
                        <a:off x="5688000" y="1890000"/>
                        <a:ext cx="13462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8344987"/>
              </p:ext>
            </p:extLst>
          </p:nvPr>
        </p:nvGraphicFramePr>
        <p:xfrm>
          <a:off x="4168775" y="3379788"/>
          <a:ext cx="2654300" cy="1493837"/>
        </p:xfrm>
        <a:graphic>
          <a:graphicData uri="http://schemas.openxmlformats.org/presentationml/2006/ole">
            <mc:AlternateContent xmlns:mc="http://schemas.openxmlformats.org/markup-compatibility/2006">
              <mc:Choice xmlns:v="urn:schemas-microsoft-com:vml" Requires="v">
                <p:oleObj spid="_x0000_s8272" name="Equation" r:id="rId9" imgW="2654280" imgH="1523880" progId="Equation.DSMT4">
                  <p:embed/>
                </p:oleObj>
              </mc:Choice>
              <mc:Fallback>
                <p:oleObj name="Equation" r:id="rId9" imgW="2654280" imgH="1523880" progId="Equation.DSMT4">
                  <p:embed/>
                  <p:pic>
                    <p:nvPicPr>
                      <p:cNvPr id="0" name=""/>
                      <p:cNvPicPr>
                        <a:picLocks noChangeAspect="1" noChangeArrowheads="1"/>
                      </p:cNvPicPr>
                      <p:nvPr/>
                    </p:nvPicPr>
                    <p:blipFill>
                      <a:blip r:embed="rId10"/>
                      <a:srcRect/>
                      <a:stretch>
                        <a:fillRect/>
                      </a:stretch>
                    </p:blipFill>
                    <p:spPr bwMode="auto">
                      <a:xfrm>
                        <a:off x="4168775" y="3379788"/>
                        <a:ext cx="265430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3021026"/>
              </p:ext>
            </p:extLst>
          </p:nvPr>
        </p:nvGraphicFramePr>
        <p:xfrm>
          <a:off x="7285038" y="3230563"/>
          <a:ext cx="1752600" cy="1495425"/>
        </p:xfrm>
        <a:graphic>
          <a:graphicData uri="http://schemas.openxmlformats.org/presentationml/2006/ole">
            <mc:AlternateContent xmlns:mc="http://schemas.openxmlformats.org/markup-compatibility/2006">
              <mc:Choice xmlns:v="urn:schemas-microsoft-com:vml" Requires="v">
                <p:oleObj spid="_x0000_s8273" name="Equation" r:id="rId11" imgW="1752480" imgH="1523880" progId="Equation.DSMT4">
                  <p:embed/>
                </p:oleObj>
              </mc:Choice>
              <mc:Fallback>
                <p:oleObj name="Equation" r:id="rId11" imgW="1752480" imgH="1523880" progId="Equation.DSMT4">
                  <p:embed/>
                  <p:pic>
                    <p:nvPicPr>
                      <p:cNvPr id="0" name=""/>
                      <p:cNvPicPr>
                        <a:picLocks noChangeAspect="1" noChangeArrowheads="1"/>
                      </p:cNvPicPr>
                      <p:nvPr/>
                    </p:nvPicPr>
                    <p:blipFill>
                      <a:blip r:embed="rId12"/>
                      <a:srcRect/>
                      <a:stretch>
                        <a:fillRect/>
                      </a:stretch>
                    </p:blipFill>
                    <p:spPr bwMode="auto">
                      <a:xfrm>
                        <a:off x="7285038" y="3230563"/>
                        <a:ext cx="1752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5628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ANSWERS TO MONOPOLY question</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sp>
        <p:nvSpPr>
          <p:cNvPr id="5" name="Title 1"/>
          <p:cNvSpPr txBox="1">
            <a:spLocks/>
          </p:cNvSpPr>
          <p:nvPr/>
        </p:nvSpPr>
        <p:spPr>
          <a:xfrm>
            <a:off x="666750" y="803306"/>
            <a:ext cx="8198902" cy="4062651"/>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Someone has actually calculated the transition matrix, including all possible rolls of the dice (2 to 12 for rolling two dice) and all possible Chance and Community Chest random cards (e.g. “Advance to Go”).</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41 by 41 matrix (40 squares, but can be “In Jail” or “Visiting Jail”).</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There are two different transition matrices, depending on if a player wishes to leave jail as soon as possible, or is happy to remain on that square for the maximum three turns.</a:t>
            </a:r>
          </a:p>
          <a:p>
            <a:pPr marL="285750" indent="-285750">
              <a:lnSpc>
                <a:spcPct val="150000"/>
              </a:lnSpc>
              <a:buFont typeface="Wingdings" panose="05000000000000000000" pitchFamily="2" charset="2"/>
              <a:buChar char="§"/>
            </a:pPr>
            <a:endParaRPr lang="en-AU" sz="1600" b="0" cap="none" dirty="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The resulting probabilities can be found at </a:t>
            </a:r>
            <a:r>
              <a:rPr lang="en-AU" sz="1600" b="0" cap="none" dirty="0">
                <a:solidFill>
                  <a:prstClr val="black"/>
                </a:solidFill>
                <a:hlinkClick r:id="rId2"/>
              </a:rPr>
              <a:t>http://</a:t>
            </a:r>
            <a:r>
              <a:rPr lang="en-AU" sz="1600" b="0" cap="none" dirty="0" smtClean="0">
                <a:solidFill>
                  <a:prstClr val="black"/>
                </a:solidFill>
                <a:hlinkClick r:id="rId2"/>
              </a:rPr>
              <a:t>www.tkcs-collins.com/truman/monopoly/monopoly.shtml</a:t>
            </a:r>
            <a:endParaRPr lang="en-AU" sz="1600" b="0" cap="none" dirty="0" smtClean="0">
              <a:solidFill>
                <a:prstClr val="black"/>
              </a:solidFill>
            </a:endParaRPr>
          </a:p>
        </p:txBody>
      </p:sp>
    </p:spTree>
    <p:extLst>
      <p:ext uri="{BB962C8B-B14F-4D97-AF65-F5344CB8AC3E}">
        <p14:creationId xmlns:p14="http://schemas.microsoft.com/office/powerpoint/2010/main" val="3354408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9923" y="1085850"/>
            <a:ext cx="1440000" cy="27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 name="Title 1"/>
          <p:cNvSpPr>
            <a:spLocks noGrp="1"/>
          </p:cNvSpPr>
          <p:nvPr>
            <p:ph type="title"/>
          </p:nvPr>
        </p:nvSpPr>
        <p:spPr/>
        <p:txBody>
          <a:bodyPr/>
          <a:lstStyle/>
          <a:p>
            <a:r>
              <a:rPr lang="en-AU" dirty="0" smtClean="0"/>
              <a:t>ANSWERS TO MONOPOLY question</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dirty="0">
              <a:solidFill>
                <a:prstClr val="black"/>
              </a:solidFill>
            </a:endParaRPr>
          </a:p>
        </p:txBody>
      </p:sp>
      <p:sp>
        <p:nvSpPr>
          <p:cNvPr id="8" name="Title 1"/>
          <p:cNvSpPr txBox="1">
            <a:spLocks/>
          </p:cNvSpPr>
          <p:nvPr/>
        </p:nvSpPr>
        <p:spPr>
          <a:xfrm>
            <a:off x="278348" y="3244801"/>
            <a:ext cx="8198902" cy="1477328"/>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solidFill>
                  <a:prstClr val="black"/>
                </a:solidFill>
              </a:rPr>
              <a:t>Expected proportion of time on each square, assuming the player leaves jail as soon as possible.</a:t>
            </a:r>
          </a:p>
          <a:p>
            <a:pPr marL="285750" indent="-285750">
              <a:lnSpc>
                <a:spcPct val="150000"/>
              </a:lnSpc>
              <a:buFont typeface="Wingdings" panose="05000000000000000000" pitchFamily="2" charset="2"/>
              <a:buChar char="§"/>
            </a:pPr>
            <a:endParaRPr lang="en-AU" sz="1600" b="0" cap="none" dirty="0" smtClean="0">
              <a:solidFill>
                <a:prstClr val="black"/>
              </a:solidFill>
            </a:endParaRPr>
          </a:p>
          <a:p>
            <a:pPr marL="285750" indent="-285750">
              <a:lnSpc>
                <a:spcPct val="150000"/>
              </a:lnSpc>
              <a:buFont typeface="Wingdings" panose="05000000000000000000" pitchFamily="2" charset="2"/>
              <a:buChar char="§"/>
            </a:pPr>
            <a:r>
              <a:rPr lang="en-AU" sz="1600" b="0" cap="none" dirty="0" smtClean="0">
                <a:solidFill>
                  <a:prstClr val="black"/>
                </a:solidFill>
              </a:rPr>
              <a:t> Orange squares (only just…) more likely to be landed on than any other colour.</a:t>
            </a:r>
          </a:p>
        </p:txBody>
      </p:sp>
      <p:sp>
        <p:nvSpPr>
          <p:cNvPr id="10" name="Rectangle 9"/>
          <p:cNvSpPr/>
          <p:nvPr/>
        </p:nvSpPr>
        <p:spPr>
          <a:xfrm>
            <a:off x="179923" y="1543050"/>
            <a:ext cx="1440000" cy="27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1" name="Rectangle 10"/>
          <p:cNvSpPr/>
          <p:nvPr/>
        </p:nvSpPr>
        <p:spPr>
          <a:xfrm>
            <a:off x="179923" y="2240250"/>
            <a:ext cx="1440000" cy="27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2" name="Rectangle 11"/>
          <p:cNvSpPr/>
          <p:nvPr/>
        </p:nvSpPr>
        <p:spPr>
          <a:xfrm>
            <a:off x="179923" y="2918775"/>
            <a:ext cx="1440000" cy="27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12"/>
          <p:cNvSpPr/>
          <p:nvPr/>
        </p:nvSpPr>
        <p:spPr>
          <a:xfrm>
            <a:off x="179923" y="2666175"/>
            <a:ext cx="1440000" cy="27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5" name="Rectangle 14"/>
          <p:cNvSpPr/>
          <p:nvPr/>
        </p:nvSpPr>
        <p:spPr>
          <a:xfrm>
            <a:off x="2193922" y="1543050"/>
            <a:ext cx="1749425" cy="270000"/>
          </a:xfrm>
          <a:prstGeom prst="rect">
            <a:avLst/>
          </a:prstGeom>
          <a:solidFill>
            <a:srgbClr val="ED5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Rectangle 15"/>
          <p:cNvSpPr/>
          <p:nvPr/>
        </p:nvSpPr>
        <p:spPr>
          <a:xfrm>
            <a:off x="2193921" y="1085850"/>
            <a:ext cx="1749425" cy="270000"/>
          </a:xfrm>
          <a:prstGeom prst="rect">
            <a:avLst/>
          </a:prstGeom>
          <a:solidFill>
            <a:srgbClr val="ED5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7" name="Rectangle 16"/>
          <p:cNvSpPr/>
          <p:nvPr/>
        </p:nvSpPr>
        <p:spPr>
          <a:xfrm>
            <a:off x="2193922" y="2240250"/>
            <a:ext cx="1749425" cy="27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8" name="Rectangle 17"/>
          <p:cNvSpPr/>
          <p:nvPr/>
        </p:nvSpPr>
        <p:spPr>
          <a:xfrm>
            <a:off x="2193920" y="1795650"/>
            <a:ext cx="1749425" cy="270000"/>
          </a:xfrm>
          <a:prstGeom prst="rect">
            <a:avLst/>
          </a:prstGeom>
          <a:solidFill>
            <a:srgbClr val="ED5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9" name="Rectangle 18"/>
          <p:cNvSpPr/>
          <p:nvPr/>
        </p:nvSpPr>
        <p:spPr>
          <a:xfrm>
            <a:off x="2193922" y="2648775"/>
            <a:ext cx="1749425" cy="27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0" name="Rectangle 19"/>
          <p:cNvSpPr/>
          <p:nvPr/>
        </p:nvSpPr>
        <p:spPr>
          <a:xfrm>
            <a:off x="2193919" y="2892675"/>
            <a:ext cx="1749425" cy="27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1" name="Rectangle 20"/>
          <p:cNvSpPr/>
          <p:nvPr/>
        </p:nvSpPr>
        <p:spPr>
          <a:xfrm>
            <a:off x="4556122" y="1110075"/>
            <a:ext cx="1749425" cy="27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2" name="Rectangle 21"/>
          <p:cNvSpPr/>
          <p:nvPr/>
        </p:nvSpPr>
        <p:spPr>
          <a:xfrm>
            <a:off x="4556122" y="1532475"/>
            <a:ext cx="1749425" cy="27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3" name="Rectangle 22"/>
          <p:cNvSpPr/>
          <p:nvPr/>
        </p:nvSpPr>
        <p:spPr>
          <a:xfrm>
            <a:off x="4556122" y="1795650"/>
            <a:ext cx="1749425" cy="27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4" name="Rectangle 23"/>
          <p:cNvSpPr/>
          <p:nvPr/>
        </p:nvSpPr>
        <p:spPr>
          <a:xfrm>
            <a:off x="4556122" y="2240250"/>
            <a:ext cx="1749425" cy="27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5" name="Rectangle 24"/>
          <p:cNvSpPr/>
          <p:nvPr/>
        </p:nvSpPr>
        <p:spPr>
          <a:xfrm>
            <a:off x="4556122" y="2485200"/>
            <a:ext cx="1749425" cy="27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6" name="Rectangle 25"/>
          <p:cNvSpPr/>
          <p:nvPr/>
        </p:nvSpPr>
        <p:spPr>
          <a:xfrm>
            <a:off x="4556121" y="2892675"/>
            <a:ext cx="1749425" cy="27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8" name="Rectangle 27"/>
          <p:cNvSpPr/>
          <p:nvPr/>
        </p:nvSpPr>
        <p:spPr>
          <a:xfrm>
            <a:off x="6975469" y="1273050"/>
            <a:ext cx="1501779" cy="27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9" name="Rectangle 28"/>
          <p:cNvSpPr/>
          <p:nvPr/>
        </p:nvSpPr>
        <p:spPr>
          <a:xfrm>
            <a:off x="6975470" y="1085850"/>
            <a:ext cx="1501779" cy="27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0" name="Rectangle 29"/>
          <p:cNvSpPr/>
          <p:nvPr/>
        </p:nvSpPr>
        <p:spPr>
          <a:xfrm>
            <a:off x="6975471" y="1795650"/>
            <a:ext cx="1501779" cy="27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1" name="Rectangle 30"/>
          <p:cNvSpPr/>
          <p:nvPr/>
        </p:nvSpPr>
        <p:spPr>
          <a:xfrm>
            <a:off x="6975468" y="2448000"/>
            <a:ext cx="1501779" cy="27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2" name="Rectangle 31"/>
          <p:cNvSpPr/>
          <p:nvPr/>
        </p:nvSpPr>
        <p:spPr>
          <a:xfrm>
            <a:off x="6975471" y="2916000"/>
            <a:ext cx="1501779" cy="27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637864733"/>
              </p:ext>
            </p:extLst>
          </p:nvPr>
        </p:nvGraphicFramePr>
        <p:xfrm>
          <a:off x="174625" y="706438"/>
          <a:ext cx="8890000" cy="2665412"/>
        </p:xfrm>
        <a:graphic>
          <a:graphicData uri="http://schemas.openxmlformats.org/presentationml/2006/ole">
            <mc:AlternateContent xmlns:mc="http://schemas.openxmlformats.org/markup-compatibility/2006">
              <mc:Choice xmlns:v="urn:schemas-microsoft-com:vml" Requires="v">
                <p:oleObj spid="_x0000_s9233" name="Equation" r:id="rId3" imgW="8889840" imgH="2717640" progId="Equation.DSMT4">
                  <p:embed/>
                </p:oleObj>
              </mc:Choice>
              <mc:Fallback>
                <p:oleObj name="Equation" r:id="rId3" imgW="8889840" imgH="2717640" progId="Equation.DSMT4">
                  <p:embed/>
                  <p:pic>
                    <p:nvPicPr>
                      <p:cNvPr id="0" name=""/>
                      <p:cNvPicPr>
                        <a:picLocks noChangeAspect="1" noChangeArrowheads="1"/>
                      </p:cNvPicPr>
                      <p:nvPr/>
                    </p:nvPicPr>
                    <p:blipFill>
                      <a:blip r:embed="rId4"/>
                      <a:srcRect/>
                      <a:stretch>
                        <a:fillRect/>
                      </a:stretch>
                    </p:blipFill>
                    <p:spPr bwMode="auto">
                      <a:xfrm>
                        <a:off x="174625" y="706438"/>
                        <a:ext cx="88900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44375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521748" y="820123"/>
            <a:ext cx="8460323" cy="3693319"/>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latin typeface="+mn-lt"/>
              </a:rPr>
              <a:t>Mortgage calculator and compound interest</a:t>
            </a:r>
          </a:p>
          <a:p>
            <a:pPr marL="285750" indent="-285750">
              <a:lnSpc>
                <a:spcPct val="150000"/>
              </a:lnSpc>
              <a:buFont typeface="Wingdings" panose="05000000000000000000" pitchFamily="2" charset="2"/>
              <a:buChar char="§"/>
            </a:pPr>
            <a:r>
              <a:rPr lang="en-AU" sz="1600" b="0" cap="none" dirty="0" smtClean="0">
                <a:latin typeface="+mn-lt"/>
              </a:rPr>
              <a:t>Telecommunications satellites</a:t>
            </a:r>
          </a:p>
          <a:p>
            <a:pPr marL="285750" indent="-285750">
              <a:lnSpc>
                <a:spcPct val="150000"/>
              </a:lnSpc>
              <a:buFont typeface="Wingdings" panose="05000000000000000000" pitchFamily="2" charset="2"/>
              <a:buChar char="§"/>
            </a:pPr>
            <a:r>
              <a:rPr lang="en-AU" sz="1600" b="0" cap="none" dirty="0" smtClean="0">
                <a:latin typeface="+mn-lt"/>
              </a:rPr>
              <a:t>Data science and regression models</a:t>
            </a:r>
          </a:p>
          <a:p>
            <a:pPr marL="285750" indent="-285750">
              <a:lnSpc>
                <a:spcPct val="150000"/>
              </a:lnSpc>
              <a:buFont typeface="Wingdings" panose="05000000000000000000" pitchFamily="2" charset="2"/>
              <a:buChar char="§"/>
            </a:pPr>
            <a:r>
              <a:rPr lang="en-AU" sz="1600" b="0" cap="none" dirty="0" err="1" smtClean="0">
                <a:latin typeface="+mn-lt"/>
              </a:rPr>
              <a:t>Combinatorics</a:t>
            </a:r>
            <a:r>
              <a:rPr lang="en-AU" sz="1600" b="0" cap="none" dirty="0" smtClean="0">
                <a:latin typeface="+mn-lt"/>
              </a:rPr>
              <a:t> (and how many ways to navigate Melbourne CBD’s grid system)</a:t>
            </a:r>
          </a:p>
          <a:p>
            <a:pPr marL="285750" indent="-285750">
              <a:lnSpc>
                <a:spcPct val="150000"/>
              </a:lnSpc>
              <a:buFont typeface="Wingdings" panose="05000000000000000000" pitchFamily="2" charset="2"/>
              <a:buChar char="§"/>
            </a:pPr>
            <a:r>
              <a:rPr lang="en-AU" sz="1600" b="0" cap="none" dirty="0" smtClean="0">
                <a:latin typeface="+mn-lt"/>
              </a:rPr>
              <a:t>Projectiles, kinetics and sports science</a:t>
            </a:r>
          </a:p>
          <a:p>
            <a:pPr marL="285750" indent="-285750">
              <a:lnSpc>
                <a:spcPct val="150000"/>
              </a:lnSpc>
              <a:buFont typeface="Wingdings" panose="05000000000000000000" pitchFamily="2" charset="2"/>
              <a:buChar char="§"/>
            </a:pPr>
            <a:r>
              <a:rPr lang="en-AU" sz="1600" b="0" cap="none" dirty="0" smtClean="0">
                <a:latin typeface="+mn-lt"/>
              </a:rPr>
              <a:t>Cryptography and data security</a:t>
            </a:r>
          </a:p>
          <a:p>
            <a:pPr marL="285750" indent="-285750">
              <a:lnSpc>
                <a:spcPct val="150000"/>
              </a:lnSpc>
              <a:buFont typeface="Wingdings" panose="05000000000000000000" pitchFamily="2" charset="2"/>
              <a:buChar char="§"/>
            </a:pPr>
            <a:r>
              <a:rPr lang="en-AU" sz="1600" b="0" cap="none" dirty="0" smtClean="0">
                <a:latin typeface="+mn-lt"/>
              </a:rPr>
              <a:t>Graph theory (and how to win at Monopoly)</a:t>
            </a:r>
          </a:p>
          <a:p>
            <a:pPr marL="285750" indent="-285750">
              <a:lnSpc>
                <a:spcPct val="150000"/>
              </a:lnSpc>
              <a:buFont typeface="Wingdings" panose="05000000000000000000" pitchFamily="2" charset="2"/>
              <a:buChar char="§"/>
            </a:pPr>
            <a:r>
              <a:rPr lang="en-AU" sz="1600" b="0" cap="none" dirty="0" smtClean="0">
                <a:latin typeface="+mn-lt"/>
              </a:rPr>
              <a:t>Game theory (in economics and ecology)</a:t>
            </a:r>
          </a:p>
          <a:p>
            <a:pPr marL="285750" indent="-285750">
              <a:lnSpc>
                <a:spcPct val="150000"/>
              </a:lnSpc>
              <a:buFont typeface="Wingdings" panose="05000000000000000000" pitchFamily="2" charset="2"/>
              <a:buChar char="§"/>
            </a:pPr>
            <a:r>
              <a:rPr lang="en-AU" sz="1600" b="0" cap="none" dirty="0"/>
              <a:t>Data science and statistical </a:t>
            </a:r>
            <a:r>
              <a:rPr lang="en-AU" sz="1600" b="0" cap="none" dirty="0" smtClean="0"/>
              <a:t>estimation</a:t>
            </a:r>
          </a:p>
          <a:p>
            <a:pPr marL="285750" indent="-285750">
              <a:lnSpc>
                <a:spcPct val="150000"/>
              </a:lnSpc>
              <a:buFont typeface="Wingdings" panose="05000000000000000000" pitchFamily="2" charset="2"/>
              <a:buChar char="§"/>
            </a:pPr>
            <a:r>
              <a:rPr lang="en-AU" sz="1600" b="0" cap="none" dirty="0" smtClean="0">
                <a:latin typeface="+mn-lt"/>
              </a:rPr>
              <a:t>Population and conservation biology</a:t>
            </a:r>
          </a:p>
        </p:txBody>
      </p:sp>
      <p:sp>
        <p:nvSpPr>
          <p:cNvPr id="2" name="Title 1"/>
          <p:cNvSpPr>
            <a:spLocks noGrp="1"/>
          </p:cNvSpPr>
          <p:nvPr>
            <p:ph type="title"/>
          </p:nvPr>
        </p:nvSpPr>
        <p:spPr>
          <a:xfrm>
            <a:off x="666750" y="346750"/>
            <a:ext cx="7810500" cy="359073"/>
          </a:xfrm>
        </p:spPr>
        <p:txBody>
          <a:bodyPr/>
          <a:lstStyle/>
          <a:p>
            <a:r>
              <a:rPr lang="en-AU" dirty="0" smtClean="0"/>
              <a:t>Workshops for 37131 in 2015</a:t>
            </a:r>
            <a:endParaRPr lang="en-AU" dirty="0"/>
          </a:p>
        </p:txBody>
      </p:sp>
      <p:sp>
        <p:nvSpPr>
          <p:cNvPr id="4" name="Footer Placeholder 3"/>
          <p:cNvSpPr>
            <a:spLocks noGrp="1"/>
          </p:cNvSpPr>
          <p:nvPr>
            <p:ph type="ftr" sz="quarter" idx="11"/>
          </p:nvPr>
        </p:nvSpPr>
        <p:spPr/>
        <p:txBody>
          <a:bodyPr/>
          <a:lstStyle/>
          <a:p>
            <a:r>
              <a:rPr lang="en-AU" smtClean="0"/>
              <a:t>science.uts.edu.au</a:t>
            </a:r>
            <a:endParaRPr lang="en-AU"/>
          </a:p>
        </p:txBody>
      </p:sp>
      <p:sp>
        <p:nvSpPr>
          <p:cNvPr id="5" name="Title 1"/>
          <p:cNvSpPr txBox="1">
            <a:spLocks/>
          </p:cNvSpPr>
          <p:nvPr/>
        </p:nvSpPr>
        <p:spPr>
          <a:xfrm>
            <a:off x="5000626" y="3075703"/>
            <a:ext cx="3981446" cy="1107996"/>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latin typeface="+mn-lt"/>
              </a:rPr>
              <a:t>All centred on mathematics which students will likely have seen and used before, but in new, applied contexts.</a:t>
            </a:r>
          </a:p>
        </p:txBody>
      </p:sp>
    </p:spTree>
    <p:extLst>
      <p:ext uri="{BB962C8B-B14F-4D97-AF65-F5344CB8AC3E}">
        <p14:creationId xmlns:p14="http://schemas.microsoft.com/office/powerpoint/2010/main" val="20063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521748" y="820123"/>
            <a:ext cx="8460323" cy="4062651"/>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latin typeface="+mn-lt"/>
              </a:rPr>
              <a:t>Generally very positive (Student Feedback Survey scores around 4.2 / 5):</a:t>
            </a:r>
          </a:p>
          <a:p>
            <a:pPr marL="285750" indent="-285750">
              <a:lnSpc>
                <a:spcPct val="150000"/>
              </a:lnSpc>
              <a:buFont typeface="Wingdings" panose="05000000000000000000" pitchFamily="2" charset="2"/>
              <a:buChar char="§"/>
            </a:pPr>
            <a:endParaRPr lang="en-AU" sz="1600" b="0" cap="none" dirty="0" smtClean="0">
              <a:latin typeface="+mn-lt"/>
            </a:endParaRP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endParaRPr lang="en-AU" sz="1600" b="0" cap="none" dirty="0" smtClean="0">
              <a:latin typeface="+mn-lt"/>
            </a:endParaRPr>
          </a:p>
          <a:p>
            <a:pPr marL="285750" indent="-285750">
              <a:lnSpc>
                <a:spcPct val="150000"/>
              </a:lnSpc>
              <a:buFont typeface="Wingdings" panose="05000000000000000000" pitchFamily="2" charset="2"/>
              <a:buChar char="§"/>
            </a:pPr>
            <a:r>
              <a:rPr lang="en-AU" sz="1600" b="0" cap="none" dirty="0" smtClean="0">
                <a:latin typeface="+mn-lt"/>
              </a:rPr>
              <a:t>However…</a:t>
            </a:r>
          </a:p>
          <a:p>
            <a:pPr marL="285750" indent="-285750">
              <a:lnSpc>
                <a:spcPct val="150000"/>
              </a:lnSpc>
              <a:buFont typeface="Wingdings" panose="05000000000000000000" pitchFamily="2" charset="2"/>
              <a:buChar char="§"/>
            </a:pPr>
            <a:endParaRPr lang="en-AU" sz="1600" b="0" cap="none" dirty="0" smtClean="0">
              <a:latin typeface="+mn-lt"/>
            </a:endParaRP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r>
              <a:rPr lang="en-AU" sz="1600" b="0" cap="none" dirty="0" smtClean="0"/>
              <a:t>In conclusion: </a:t>
            </a:r>
          </a:p>
          <a:p>
            <a:pPr>
              <a:lnSpc>
                <a:spcPct val="150000"/>
              </a:lnSpc>
            </a:pPr>
            <a:r>
              <a:rPr lang="en-AU" sz="1600" b="0" cap="none" dirty="0" smtClean="0"/>
              <a:t>“You can please some of the people all of the time, you can please all of the people some of the time, but you can’t please all of the people all of the time.” – </a:t>
            </a:r>
            <a:r>
              <a:rPr lang="en-AU" sz="1600" b="0" i="1" cap="none" dirty="0" smtClean="0"/>
              <a:t>John Lydgate </a:t>
            </a:r>
            <a:endParaRPr lang="en-AU" sz="1600" b="0" cap="none" dirty="0" smtClean="0">
              <a:latin typeface="+mn-lt"/>
            </a:endParaRPr>
          </a:p>
        </p:txBody>
      </p:sp>
      <p:sp>
        <p:nvSpPr>
          <p:cNvPr id="2" name="Title 1"/>
          <p:cNvSpPr>
            <a:spLocks noGrp="1"/>
          </p:cNvSpPr>
          <p:nvPr>
            <p:ph type="title"/>
          </p:nvPr>
        </p:nvSpPr>
        <p:spPr>
          <a:xfrm>
            <a:off x="314325" y="346750"/>
            <a:ext cx="8734425" cy="359073"/>
          </a:xfrm>
        </p:spPr>
        <p:txBody>
          <a:bodyPr/>
          <a:lstStyle/>
          <a:p>
            <a:r>
              <a:rPr lang="en-AU" sz="2550" dirty="0" smtClean="0"/>
              <a:t>So what did students think of this structure?</a:t>
            </a:r>
            <a:endParaRPr lang="en-AU" sz="2550" dirty="0"/>
          </a:p>
        </p:txBody>
      </p:sp>
      <p:sp>
        <p:nvSpPr>
          <p:cNvPr id="4" name="Footer Placeholder 3"/>
          <p:cNvSpPr>
            <a:spLocks noGrp="1"/>
          </p:cNvSpPr>
          <p:nvPr>
            <p:ph type="ftr" sz="quarter" idx="11"/>
          </p:nvPr>
        </p:nvSpPr>
        <p:spPr/>
        <p:txBody>
          <a:bodyPr/>
          <a:lstStyle/>
          <a:p>
            <a:r>
              <a:rPr lang="en-AU" smtClean="0"/>
              <a:t>science.uts.edu.au</a:t>
            </a:r>
            <a:endParaRPr lang="en-AU"/>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5" y="1866900"/>
            <a:ext cx="7972425" cy="314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87" y="2643186"/>
            <a:ext cx="7991475" cy="4476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36" y="3186111"/>
            <a:ext cx="7953375" cy="3714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225" y="1295400"/>
            <a:ext cx="8001000" cy="57150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1" y="2643186"/>
            <a:ext cx="4529138" cy="17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7608348" y="4472668"/>
            <a:ext cx="1602327" cy="369332"/>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b="0" cap="none" dirty="0" smtClean="0"/>
              <a:t>(</a:t>
            </a:r>
            <a:r>
              <a:rPr lang="en-AU" sz="1600" b="0" i="1" cap="none" dirty="0" smtClean="0"/>
              <a:t>1370 – 1451)</a:t>
            </a:r>
            <a:endParaRPr lang="en-AU" sz="1600" b="0" cap="none" dirty="0" smtClean="0">
              <a:latin typeface="+mn-lt"/>
            </a:endParaRPr>
          </a:p>
        </p:txBody>
      </p:sp>
    </p:spTree>
    <p:extLst>
      <p:ext uri="{BB962C8B-B14F-4D97-AF65-F5344CB8AC3E}">
        <p14:creationId xmlns:p14="http://schemas.microsoft.com/office/powerpoint/2010/main" val="113609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5970052" y="3046984"/>
            <a:ext cx="3088223" cy="1846659"/>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latin typeface="+mn-lt"/>
              </a:rPr>
              <a:t>Inspiring students through exposure to “</a:t>
            </a:r>
            <a:r>
              <a:rPr lang="en-AU" sz="1600" b="0" i="1" cap="none" dirty="0" smtClean="0"/>
              <a:t>problem-based, issues-based or practice case-based approaches to learning in subjects</a:t>
            </a:r>
            <a:r>
              <a:rPr lang="en-AU" sz="1600" b="0" cap="none" dirty="0" smtClean="0">
                <a:latin typeface="+mn-lt"/>
              </a:rPr>
              <a:t>”.</a:t>
            </a:r>
          </a:p>
        </p:txBody>
      </p:sp>
      <p:sp>
        <p:nvSpPr>
          <p:cNvPr id="4" name="Footer Placeholder 3"/>
          <p:cNvSpPr>
            <a:spLocks noGrp="1"/>
          </p:cNvSpPr>
          <p:nvPr>
            <p:ph type="ftr" sz="quarter" idx="11"/>
          </p:nvPr>
        </p:nvSpPr>
        <p:spPr/>
        <p:txBody>
          <a:bodyPr/>
          <a:lstStyle/>
          <a:p>
            <a:r>
              <a:rPr lang="en-AU" smtClean="0"/>
              <a:t>science.uts.edu.au</a:t>
            </a:r>
            <a:endParaRPr lang="en-AU"/>
          </a:p>
        </p:txBody>
      </p:sp>
      <p:sp>
        <p:nvSpPr>
          <p:cNvPr id="9" name="Title 8"/>
          <p:cNvSpPr>
            <a:spLocks noGrp="1"/>
          </p:cNvSpPr>
          <p:nvPr>
            <p:ph type="title"/>
          </p:nvPr>
        </p:nvSpPr>
        <p:spPr/>
        <p:txBody>
          <a:bodyPr/>
          <a:lstStyle/>
          <a:p>
            <a:r>
              <a:rPr lang="en-AU" dirty="0" smtClean="0"/>
              <a:t>Enquiry-oriented learning</a:t>
            </a: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687" y="705823"/>
            <a:ext cx="2795588" cy="2360719"/>
          </a:xfrm>
          <a:prstGeom prst="rect">
            <a:avLst/>
          </a:prstGeom>
        </p:spPr>
      </p:pic>
      <p:sp>
        <p:nvSpPr>
          <p:cNvPr id="8" name="Title 1"/>
          <p:cNvSpPr txBox="1">
            <a:spLocks/>
          </p:cNvSpPr>
          <p:nvPr/>
        </p:nvSpPr>
        <p:spPr>
          <a:xfrm>
            <a:off x="521748" y="820123"/>
            <a:ext cx="5669502" cy="4062651"/>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latin typeface="+mn-lt"/>
              </a:rPr>
              <a:t>Understand that in industry or research, problems do not arise already formulated in a previously-seen form.</a:t>
            </a:r>
          </a:p>
          <a:p>
            <a:pPr marL="285750" indent="-285750">
              <a:lnSpc>
                <a:spcPct val="150000"/>
              </a:lnSpc>
              <a:buFont typeface="Wingdings" panose="05000000000000000000" pitchFamily="2" charset="2"/>
              <a:buChar char="§"/>
            </a:pPr>
            <a:endParaRPr lang="en-AU" sz="1600" b="0" cap="none" dirty="0" smtClean="0">
              <a:latin typeface="+mn-lt"/>
            </a:endParaRPr>
          </a:p>
          <a:p>
            <a:pPr marL="285750" indent="-285750">
              <a:lnSpc>
                <a:spcPct val="150000"/>
              </a:lnSpc>
              <a:buFont typeface="Wingdings" panose="05000000000000000000" pitchFamily="2" charset="2"/>
              <a:buChar char="§"/>
            </a:pPr>
            <a:r>
              <a:rPr lang="en-AU" sz="1600" b="0" cap="none" dirty="0" smtClean="0">
                <a:latin typeface="+mn-lt"/>
              </a:rPr>
              <a:t>Make reasoned and justified simplifications, approximations and assumptions to allow scenarios to be modelled by mathematical or statistical techniques.</a:t>
            </a:r>
            <a:endParaRPr lang="en-AU" sz="1600" b="0" cap="none" dirty="0">
              <a:latin typeface="+mn-lt"/>
            </a:endParaRPr>
          </a:p>
          <a:p>
            <a:pPr marL="285750" indent="-285750">
              <a:lnSpc>
                <a:spcPct val="150000"/>
              </a:lnSpc>
              <a:buFont typeface="Wingdings" panose="05000000000000000000" pitchFamily="2" charset="2"/>
              <a:buChar char="§"/>
            </a:pPr>
            <a:endParaRPr lang="en-AU" sz="1600" b="0" cap="none" dirty="0" smtClean="0">
              <a:latin typeface="+mn-lt"/>
            </a:endParaRPr>
          </a:p>
          <a:p>
            <a:pPr marL="285750" indent="-285750">
              <a:lnSpc>
                <a:spcPct val="150000"/>
              </a:lnSpc>
              <a:buFont typeface="Wingdings" panose="05000000000000000000" pitchFamily="2" charset="2"/>
              <a:buChar char="§"/>
            </a:pPr>
            <a:r>
              <a:rPr lang="en-AU" sz="1600" b="0" cap="none" dirty="0" smtClean="0">
                <a:latin typeface="+mn-lt"/>
              </a:rPr>
              <a:t>Be able to communicate these to peers/colleagues/clients.</a:t>
            </a: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r>
              <a:rPr lang="en-AU" sz="1600" b="0" cap="none" dirty="0" smtClean="0">
                <a:latin typeface="+mn-lt"/>
              </a:rPr>
              <a:t>Reflect on initial beliefs and methods, both as an error-check and for refining future practice.</a:t>
            </a:r>
          </a:p>
        </p:txBody>
      </p:sp>
    </p:spTree>
    <p:extLst>
      <p:ext uri="{BB962C8B-B14F-4D97-AF65-F5344CB8AC3E}">
        <p14:creationId xmlns:p14="http://schemas.microsoft.com/office/powerpoint/2010/main" val="168503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521751" y="861225"/>
            <a:ext cx="8343901" cy="3693319"/>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latin typeface="+mn-lt"/>
              </a:rPr>
              <a:t>Wide range of backgrounds from HSC (or equivalent.)</a:t>
            </a:r>
          </a:p>
          <a:p>
            <a:pPr marL="285750" indent="-285750">
              <a:lnSpc>
                <a:spcPct val="150000"/>
              </a:lnSpc>
              <a:buFont typeface="Wingdings" panose="05000000000000000000" pitchFamily="2" charset="2"/>
              <a:buChar char="§"/>
            </a:pPr>
            <a:endParaRPr lang="en-AU" sz="1600" b="0" cap="none" dirty="0" smtClean="0">
              <a:latin typeface="+mn-lt"/>
            </a:endParaRPr>
          </a:p>
          <a:p>
            <a:pPr marL="285750" indent="-285750">
              <a:lnSpc>
                <a:spcPct val="150000"/>
              </a:lnSpc>
              <a:buFont typeface="Wingdings" panose="05000000000000000000" pitchFamily="2" charset="2"/>
              <a:buChar char="§"/>
            </a:pPr>
            <a:r>
              <a:rPr lang="en-AU" sz="1600" b="0" cap="none" dirty="0" smtClean="0">
                <a:latin typeface="+mn-lt"/>
              </a:rPr>
              <a:t>Students can attempt as many or as few problems as they need and receive instant feedback.</a:t>
            </a:r>
          </a:p>
          <a:p>
            <a:pPr marL="285750" indent="-285750">
              <a:lnSpc>
                <a:spcPct val="150000"/>
              </a:lnSpc>
              <a:buFont typeface="Wingdings" panose="05000000000000000000" pitchFamily="2" charset="2"/>
              <a:buChar char="§"/>
            </a:pPr>
            <a:endParaRPr lang="en-AU" sz="1600" b="0" cap="none" dirty="0" smtClean="0">
              <a:latin typeface="+mn-lt"/>
            </a:endParaRP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endParaRPr lang="en-AU" sz="1600" b="0" cap="none" dirty="0" smtClean="0">
              <a:latin typeface="+mn-lt"/>
            </a:endParaRP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endParaRPr lang="en-AU" sz="1600" b="0" cap="none" dirty="0" smtClean="0">
              <a:latin typeface="+mn-lt"/>
            </a:endParaRPr>
          </a:p>
          <a:p>
            <a:pPr marL="285750" indent="-285750">
              <a:lnSpc>
                <a:spcPct val="150000"/>
              </a:lnSpc>
              <a:buFont typeface="Wingdings" panose="05000000000000000000" pitchFamily="2" charset="2"/>
              <a:buChar char="§"/>
            </a:pPr>
            <a:r>
              <a:rPr lang="en-AU" sz="1600" b="0" cap="none" dirty="0" smtClean="0">
                <a:latin typeface="+mn-lt"/>
              </a:rPr>
              <a:t>Randomised question generation for each student.</a:t>
            </a:r>
            <a:endParaRPr lang="en-AU" sz="1600" b="0" cap="none"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93638"/>
            <a:ext cx="7010400" cy="12858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4" y="2804634"/>
            <a:ext cx="1647825" cy="1419225"/>
          </a:xfrm>
          <a:prstGeom prst="rect">
            <a:avLst/>
          </a:prstGeom>
        </p:spPr>
      </p:pic>
      <p:sp>
        <p:nvSpPr>
          <p:cNvPr id="2" name="Title 1"/>
          <p:cNvSpPr>
            <a:spLocks noGrp="1"/>
          </p:cNvSpPr>
          <p:nvPr>
            <p:ph type="title"/>
          </p:nvPr>
        </p:nvSpPr>
        <p:spPr>
          <a:xfrm>
            <a:off x="666750" y="346750"/>
            <a:ext cx="7810500" cy="359073"/>
          </a:xfrm>
        </p:spPr>
        <p:txBody>
          <a:bodyPr/>
          <a:lstStyle/>
          <a:p>
            <a:r>
              <a:rPr lang="en-AU" dirty="0" smtClean="0"/>
              <a:t>Why online resources?</a:t>
            </a:r>
            <a:endParaRPr lang="en-AU" dirty="0"/>
          </a:p>
        </p:txBody>
      </p:sp>
      <p:sp>
        <p:nvSpPr>
          <p:cNvPr id="4" name="Footer Placeholder 3"/>
          <p:cNvSpPr>
            <a:spLocks noGrp="1"/>
          </p:cNvSpPr>
          <p:nvPr>
            <p:ph type="ftr" sz="quarter" idx="11"/>
          </p:nvPr>
        </p:nvSpPr>
        <p:spPr/>
        <p:txBody>
          <a:bodyPr/>
          <a:lstStyle/>
          <a:p>
            <a:r>
              <a:rPr lang="en-AU" smtClean="0"/>
              <a:t>science.uts.edu.au</a:t>
            </a:r>
            <a:endParaRPr lang="en-AU"/>
          </a:p>
        </p:txBody>
      </p:sp>
    </p:spTree>
    <p:extLst>
      <p:ext uri="{BB962C8B-B14F-4D97-AF65-F5344CB8AC3E}">
        <p14:creationId xmlns:p14="http://schemas.microsoft.com/office/powerpoint/2010/main" val="6136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521751" y="864000"/>
            <a:ext cx="5850473" cy="4385816"/>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latin typeface="+mn-lt"/>
              </a:rPr>
              <a:t>Can, however, reinforce mentality of exam “training” and rote learning.</a:t>
            </a: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r>
              <a:rPr lang="en-AU" sz="1600" b="0" cap="none" dirty="0" smtClean="0">
                <a:latin typeface="+mn-lt"/>
              </a:rPr>
              <a:t>Still only gives students experience responding to already-formulated problems.</a:t>
            </a: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r>
              <a:rPr lang="en-AU" sz="1600" b="0" cap="none" dirty="0" smtClean="0">
                <a:latin typeface="+mn-lt"/>
              </a:rPr>
              <a:t>Given                             , students can often find  </a:t>
            </a:r>
            <a:endParaRPr lang="en-AU" sz="1500" b="0" cap="none" dirty="0" smtClean="0">
              <a:latin typeface="+mn-lt"/>
            </a:endParaRPr>
          </a:p>
          <a:p>
            <a:pPr>
              <a:lnSpc>
                <a:spcPct val="150000"/>
              </a:lnSpc>
            </a:pPr>
            <a:endParaRPr lang="en-AU" sz="1500" b="0" cap="none" dirty="0">
              <a:latin typeface="+mn-lt"/>
            </a:endParaRPr>
          </a:p>
          <a:p>
            <a:pPr marL="285750" indent="-285750">
              <a:lnSpc>
                <a:spcPct val="150000"/>
              </a:lnSpc>
              <a:buFont typeface="Wingdings" panose="05000000000000000000" pitchFamily="2" charset="2"/>
              <a:buChar char="§"/>
            </a:pPr>
            <a:endParaRPr lang="en-AU" sz="1600" b="0" cap="none" dirty="0" smtClean="0">
              <a:latin typeface="+mn-lt"/>
            </a:endParaRPr>
          </a:p>
          <a:p>
            <a:pPr marL="285750" indent="-285750">
              <a:lnSpc>
                <a:spcPct val="150000"/>
              </a:lnSpc>
              <a:buFont typeface="Wingdings" panose="05000000000000000000" pitchFamily="2" charset="2"/>
              <a:buChar char="§"/>
            </a:pPr>
            <a:r>
              <a:rPr lang="en-AU" sz="1600" b="0" cap="none" dirty="0" smtClean="0">
                <a:latin typeface="+mn-lt"/>
              </a:rPr>
              <a:t>Most problems are largely removed from their initial motivation or application.</a:t>
            </a:r>
            <a:endParaRPr lang="en-AU" sz="1500" b="0" cap="none" dirty="0" smtClean="0">
              <a:latin typeface="+mn-lt"/>
            </a:endParaRPr>
          </a:p>
          <a:p>
            <a:pPr marL="285750" indent="-285750">
              <a:lnSpc>
                <a:spcPct val="150000"/>
              </a:lnSpc>
              <a:buFont typeface="Wingdings" panose="05000000000000000000" pitchFamily="2" charset="2"/>
              <a:buChar char="§"/>
            </a:pPr>
            <a:endParaRPr lang="en-AU" sz="1500" b="0" cap="none" dirty="0">
              <a:latin typeface="+mn-lt"/>
            </a:endParaRPr>
          </a:p>
        </p:txBody>
      </p:sp>
      <p:sp>
        <p:nvSpPr>
          <p:cNvPr id="2" name="Title 1"/>
          <p:cNvSpPr>
            <a:spLocks noGrp="1"/>
          </p:cNvSpPr>
          <p:nvPr>
            <p:ph type="title"/>
          </p:nvPr>
        </p:nvSpPr>
        <p:spPr>
          <a:xfrm>
            <a:off x="666750" y="346750"/>
            <a:ext cx="7810500" cy="359073"/>
          </a:xfrm>
        </p:spPr>
        <p:txBody>
          <a:bodyPr/>
          <a:lstStyle/>
          <a:p>
            <a:r>
              <a:rPr lang="en-AU" dirty="0" smtClean="0"/>
              <a:t>Why online resources?</a:t>
            </a:r>
            <a:endParaRPr lang="en-AU" dirty="0"/>
          </a:p>
        </p:txBody>
      </p:sp>
      <p:sp>
        <p:nvSpPr>
          <p:cNvPr id="4" name="Footer Placeholder 3"/>
          <p:cNvSpPr>
            <a:spLocks noGrp="1"/>
          </p:cNvSpPr>
          <p:nvPr>
            <p:ph type="ftr" sz="quarter" idx="11"/>
          </p:nvPr>
        </p:nvSpPr>
        <p:spPr/>
        <p:txBody>
          <a:bodyPr/>
          <a:lstStyle/>
          <a:p>
            <a:r>
              <a:rPr lang="en-AU" smtClean="0"/>
              <a:t>science.uts.edu.au</a:t>
            </a:r>
            <a:endParaRPr lang="en-AU"/>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917" t="15775" r="31859" b="1451"/>
          <a:stretch/>
        </p:blipFill>
        <p:spPr>
          <a:xfrm>
            <a:off x="6827783" y="705823"/>
            <a:ext cx="2316217" cy="2403075"/>
          </a:xfrm>
          <a:prstGeom prst="rect">
            <a:avLst/>
          </a:prstGeom>
        </p:spPr>
      </p:pic>
      <p:sp>
        <p:nvSpPr>
          <p:cNvPr id="6" name="Title 1"/>
          <p:cNvSpPr txBox="1">
            <a:spLocks/>
          </p:cNvSpPr>
          <p:nvPr/>
        </p:nvSpPr>
        <p:spPr>
          <a:xfrm>
            <a:off x="666000" y="345600"/>
            <a:ext cx="7810500" cy="359073"/>
          </a:xfrm>
          <a:prstGeom prst="rect">
            <a:avLst/>
          </a:prstGeom>
        </p:spPr>
        <p:txBody>
          <a:bodyPr vert="horz" wrap="square" lIns="0" tIns="0" rIns="0" bIns="0" rtlCol="0" anchor="t" anchorCtr="0">
            <a:spAutoFit/>
          </a:bodyPr>
          <a:lstStyle>
            <a:lvl1pPr algn="l" defTabSz="914400" rtl="0" eaLnBrk="1" latinLnBrk="0" hangingPunct="1">
              <a:lnSpc>
                <a:spcPts val="2800"/>
              </a:lnSpc>
              <a:spcBef>
                <a:spcPct val="0"/>
              </a:spcBef>
              <a:buNone/>
              <a:defRPr sz="2600" b="1" i="0" kern="1200" cap="all" baseline="0">
                <a:solidFill>
                  <a:schemeClr val="tx2"/>
                </a:solidFill>
                <a:latin typeface="+mj-lt"/>
                <a:ea typeface="+mj-ea"/>
                <a:cs typeface="+mj-cs"/>
              </a:defRPr>
            </a:lvl1pPr>
          </a:lstStyle>
          <a:p>
            <a:r>
              <a:rPr lang="en-AU" dirty="0" smtClean="0"/>
              <a:t>Why not only online resources?</a:t>
            </a:r>
            <a:endParaRPr lang="en-AU" dirty="0"/>
          </a:p>
        </p:txBody>
      </p:sp>
      <p:graphicFrame>
        <p:nvGraphicFramePr>
          <p:cNvPr id="7" name="Object 6"/>
          <p:cNvGraphicFramePr>
            <a:graphicFrameLocks noChangeAspect="1"/>
          </p:cNvGraphicFramePr>
          <p:nvPr>
            <p:extLst>
              <p:ext uri="{D42A27DB-BD31-4B8C-83A1-F6EECF244321}">
                <p14:modId xmlns:p14="http://schemas.microsoft.com/office/powerpoint/2010/main" val="409135801"/>
              </p:ext>
            </p:extLst>
          </p:nvPr>
        </p:nvGraphicFramePr>
        <p:xfrm>
          <a:off x="1374775" y="3108325"/>
          <a:ext cx="1587500" cy="285750"/>
        </p:xfrm>
        <a:graphic>
          <a:graphicData uri="http://schemas.openxmlformats.org/presentationml/2006/ole">
            <mc:AlternateContent xmlns:mc="http://schemas.openxmlformats.org/markup-compatibility/2006">
              <mc:Choice xmlns:v="urn:schemas-microsoft-com:vml" Requires="v">
                <p:oleObj spid="_x0000_s10272" name="Equation" r:id="rId4" imgW="1587240" imgH="291960" progId="Equation.DSMT4">
                  <p:embed/>
                </p:oleObj>
              </mc:Choice>
              <mc:Fallback>
                <p:oleObj name="Equation" r:id="rId4" imgW="1587240" imgH="291960" progId="Equation.DSMT4">
                  <p:embed/>
                  <p:pic>
                    <p:nvPicPr>
                      <p:cNvPr id="0" name="Object 2"/>
                      <p:cNvPicPr>
                        <a:picLocks noChangeAspect="1" noChangeArrowheads="1"/>
                      </p:cNvPicPr>
                      <p:nvPr/>
                    </p:nvPicPr>
                    <p:blipFill>
                      <a:blip r:embed="rId5"/>
                      <a:srcRect/>
                      <a:stretch>
                        <a:fillRect/>
                      </a:stretch>
                    </p:blipFill>
                    <p:spPr bwMode="auto">
                      <a:xfrm>
                        <a:off x="1374775" y="3108325"/>
                        <a:ext cx="1587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86800619"/>
              </p:ext>
            </p:extLst>
          </p:nvPr>
        </p:nvGraphicFramePr>
        <p:xfrm>
          <a:off x="5194300" y="3025775"/>
          <a:ext cx="1879600" cy="496888"/>
        </p:xfrm>
        <a:graphic>
          <a:graphicData uri="http://schemas.openxmlformats.org/presentationml/2006/ole">
            <mc:AlternateContent xmlns:mc="http://schemas.openxmlformats.org/markup-compatibility/2006">
              <mc:Choice xmlns:v="urn:schemas-microsoft-com:vml" Requires="v">
                <p:oleObj spid="_x0000_s10273" name="Equation" r:id="rId6" imgW="1879560" imgH="507960" progId="Equation.DSMT4">
                  <p:embed/>
                </p:oleObj>
              </mc:Choice>
              <mc:Fallback>
                <p:oleObj name="Equation" r:id="rId6" imgW="1879560" imgH="507960" progId="Equation.DSMT4">
                  <p:embed/>
                  <p:pic>
                    <p:nvPicPr>
                      <p:cNvPr id="0" name="Object 6"/>
                      <p:cNvPicPr>
                        <a:picLocks noChangeAspect="1" noChangeArrowheads="1"/>
                      </p:cNvPicPr>
                      <p:nvPr/>
                    </p:nvPicPr>
                    <p:blipFill>
                      <a:blip r:embed="rId7"/>
                      <a:srcRect/>
                      <a:stretch>
                        <a:fillRect/>
                      </a:stretch>
                    </p:blipFill>
                    <p:spPr bwMode="auto">
                      <a:xfrm>
                        <a:off x="5194300" y="3025775"/>
                        <a:ext cx="18796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8481357"/>
              </p:ext>
            </p:extLst>
          </p:nvPr>
        </p:nvGraphicFramePr>
        <p:xfrm>
          <a:off x="792163" y="3394075"/>
          <a:ext cx="5105400" cy="534988"/>
        </p:xfrm>
        <a:graphic>
          <a:graphicData uri="http://schemas.openxmlformats.org/presentationml/2006/ole">
            <mc:AlternateContent xmlns:mc="http://schemas.openxmlformats.org/markup-compatibility/2006">
              <mc:Choice xmlns:v="urn:schemas-microsoft-com:vml" Requires="v">
                <p:oleObj spid="_x0000_s10274" name="Equation" r:id="rId8" imgW="5105160" imgH="545760" progId="Equation.DSMT4">
                  <p:embed/>
                </p:oleObj>
              </mc:Choice>
              <mc:Fallback>
                <p:oleObj name="Equation" r:id="rId8" imgW="5105160" imgH="545760" progId="Equation.DSMT4">
                  <p:embed/>
                  <p:pic>
                    <p:nvPicPr>
                      <p:cNvPr id="0" name="Object 7"/>
                      <p:cNvPicPr>
                        <a:picLocks noChangeAspect="1" noChangeArrowheads="1"/>
                      </p:cNvPicPr>
                      <p:nvPr/>
                    </p:nvPicPr>
                    <p:blipFill>
                      <a:blip r:embed="rId9"/>
                      <a:srcRect/>
                      <a:stretch>
                        <a:fillRect/>
                      </a:stretch>
                    </p:blipFill>
                    <p:spPr bwMode="auto">
                      <a:xfrm>
                        <a:off x="792163" y="3394075"/>
                        <a:ext cx="5105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6880170" y="1946275"/>
            <a:ext cx="2211442"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6880170" y="525136"/>
            <a:ext cx="2211442"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7755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521748" y="820123"/>
            <a:ext cx="8507951" cy="4062651"/>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latin typeface="+mn-lt"/>
              </a:rPr>
              <a:t>Centred around core first year subjects which blend online resources with more practical modelling workshops.</a:t>
            </a:r>
          </a:p>
          <a:p>
            <a:pPr marL="285750" indent="-285750">
              <a:lnSpc>
                <a:spcPct val="150000"/>
              </a:lnSpc>
              <a:buFont typeface="Wingdings" panose="05000000000000000000" pitchFamily="2" charset="2"/>
              <a:buChar char="§"/>
            </a:pPr>
            <a:r>
              <a:rPr lang="en-AU" sz="1600" b="0" cap="none" dirty="0" smtClean="0">
                <a:latin typeface="+mn-lt"/>
              </a:rPr>
              <a:t>Online assessment strengthens the commitment to developing disciplinary knowledge.</a:t>
            </a: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r>
              <a:rPr lang="en-AU" sz="1600" b="0" cap="none" dirty="0" smtClean="0">
                <a:latin typeface="+mn-lt"/>
              </a:rPr>
              <a:t>Modelling workshops develop a wider perspective and motivation.</a:t>
            </a: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r>
              <a:rPr lang="en-AU" sz="1600" b="0" cap="none" dirty="0" smtClean="0">
                <a:latin typeface="+mn-lt"/>
              </a:rPr>
              <a:t>In workshops, students able to work in groups to discuss different perspectives, estimates and ideas.</a:t>
            </a: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r>
              <a:rPr lang="en-AU" sz="1600" b="0" cap="none" dirty="0" smtClean="0">
                <a:latin typeface="+mn-lt"/>
              </a:rPr>
              <a:t>Low-weight assessment on problem-based workshop, but compulsory participation requirement (cannot pass subject with fewer than 7 of 10 adequately completed.)</a:t>
            </a:r>
          </a:p>
        </p:txBody>
      </p:sp>
      <p:sp>
        <p:nvSpPr>
          <p:cNvPr id="2" name="Title 1"/>
          <p:cNvSpPr>
            <a:spLocks noGrp="1"/>
          </p:cNvSpPr>
          <p:nvPr>
            <p:ph type="title"/>
          </p:nvPr>
        </p:nvSpPr>
        <p:spPr>
          <a:xfrm>
            <a:off x="666750" y="346750"/>
            <a:ext cx="7810500" cy="359073"/>
          </a:xfrm>
        </p:spPr>
        <p:txBody>
          <a:bodyPr/>
          <a:lstStyle/>
          <a:p>
            <a:r>
              <a:rPr lang="en-AU" dirty="0" smtClean="0"/>
              <a:t>New mathematical science curriculum</a:t>
            </a:r>
            <a:endParaRPr lang="en-AU" dirty="0"/>
          </a:p>
        </p:txBody>
      </p:sp>
      <p:sp>
        <p:nvSpPr>
          <p:cNvPr id="4" name="Footer Placeholder 3"/>
          <p:cNvSpPr>
            <a:spLocks noGrp="1"/>
          </p:cNvSpPr>
          <p:nvPr>
            <p:ph type="ftr" sz="quarter" idx="11"/>
          </p:nvPr>
        </p:nvSpPr>
        <p:spPr/>
        <p:txBody>
          <a:bodyPr/>
          <a:lstStyle/>
          <a:p>
            <a:r>
              <a:rPr lang="en-AU" smtClean="0"/>
              <a:t>science.uts.edu.au</a:t>
            </a:r>
            <a:endParaRPr lang="en-AU"/>
          </a:p>
        </p:txBody>
      </p:sp>
    </p:spTree>
    <p:extLst>
      <p:ext uri="{BB962C8B-B14F-4D97-AF65-F5344CB8AC3E}">
        <p14:creationId xmlns:p14="http://schemas.microsoft.com/office/powerpoint/2010/main" val="311492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4050" y="461050"/>
            <a:ext cx="3729950" cy="3729950"/>
          </a:xfrm>
          <a:prstGeom prst="rect">
            <a:avLst/>
          </a:prstGeom>
        </p:spPr>
      </p:pic>
      <p:sp>
        <p:nvSpPr>
          <p:cNvPr id="23" name="Title 1"/>
          <p:cNvSpPr txBox="1">
            <a:spLocks/>
          </p:cNvSpPr>
          <p:nvPr/>
        </p:nvSpPr>
        <p:spPr>
          <a:xfrm>
            <a:off x="521748" y="820123"/>
            <a:ext cx="8507951" cy="4062651"/>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latin typeface="+mn-lt"/>
              </a:rPr>
              <a:t>Low stakes assessment while confidence with these                                                                     newer skills is developed. Marks are for contributions to                                                                    group discussion, not on correct answers.</a:t>
            </a: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r>
              <a:rPr lang="en-AU" sz="1600" b="0" cap="none" dirty="0" smtClean="0">
                <a:latin typeface="+mn-lt"/>
              </a:rPr>
              <a:t>Act as “trailer” for research-inspired problems which                                                                                  will be studied and assessed in greater detail in later                                                                  subjects.</a:t>
            </a:r>
          </a:p>
          <a:p>
            <a:pPr marL="285750" indent="-285750">
              <a:lnSpc>
                <a:spcPct val="150000"/>
              </a:lnSpc>
              <a:buFont typeface="Wingdings" panose="05000000000000000000" pitchFamily="2" charset="2"/>
              <a:buChar char="§"/>
            </a:pPr>
            <a:endParaRPr lang="en-AU" sz="1600" b="0" cap="none" dirty="0">
              <a:latin typeface="+mn-lt"/>
            </a:endParaRPr>
          </a:p>
          <a:p>
            <a:pPr marL="285750" indent="-285750">
              <a:lnSpc>
                <a:spcPct val="150000"/>
              </a:lnSpc>
              <a:buFont typeface="Wingdings" panose="05000000000000000000" pitchFamily="2" charset="2"/>
              <a:buChar char="§"/>
            </a:pPr>
            <a:r>
              <a:rPr lang="en-AU" sz="1600" b="0" cap="none" dirty="0" err="1" smtClean="0">
                <a:latin typeface="+mn-lt"/>
              </a:rPr>
              <a:t>Groupwork</a:t>
            </a:r>
            <a:r>
              <a:rPr lang="en-AU" sz="1600" b="0" cap="none" dirty="0" smtClean="0">
                <a:latin typeface="+mn-lt"/>
              </a:rPr>
              <a:t> tasks from the first week of first year help                                                                                        to familiarise students with their peers, delivering on commitment to aiding transition to university.</a:t>
            </a:r>
          </a:p>
        </p:txBody>
      </p:sp>
      <p:sp>
        <p:nvSpPr>
          <p:cNvPr id="2" name="Title 1"/>
          <p:cNvSpPr>
            <a:spLocks noGrp="1"/>
          </p:cNvSpPr>
          <p:nvPr>
            <p:ph type="title"/>
          </p:nvPr>
        </p:nvSpPr>
        <p:spPr>
          <a:xfrm>
            <a:off x="666750" y="346750"/>
            <a:ext cx="7810500" cy="359073"/>
          </a:xfrm>
        </p:spPr>
        <p:txBody>
          <a:bodyPr/>
          <a:lstStyle/>
          <a:p>
            <a:r>
              <a:rPr lang="en-AU" dirty="0" smtClean="0"/>
              <a:t>Advantages of workshop structure</a:t>
            </a:r>
            <a:endParaRPr lang="en-AU" dirty="0"/>
          </a:p>
        </p:txBody>
      </p:sp>
      <p:sp>
        <p:nvSpPr>
          <p:cNvPr id="4" name="Footer Placeholder 3"/>
          <p:cNvSpPr>
            <a:spLocks noGrp="1"/>
          </p:cNvSpPr>
          <p:nvPr>
            <p:ph type="ftr" sz="quarter" idx="11"/>
          </p:nvPr>
        </p:nvSpPr>
        <p:spPr/>
        <p:txBody>
          <a:bodyPr/>
          <a:lstStyle/>
          <a:p>
            <a:r>
              <a:rPr lang="en-AU" smtClean="0"/>
              <a:t>science.uts.edu.au</a:t>
            </a:r>
            <a:endParaRPr lang="en-AU"/>
          </a:p>
        </p:txBody>
      </p:sp>
    </p:spTree>
    <p:extLst>
      <p:ext uri="{BB962C8B-B14F-4D97-AF65-F5344CB8AC3E}">
        <p14:creationId xmlns:p14="http://schemas.microsoft.com/office/powerpoint/2010/main" val="102749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809625" y="1958510"/>
            <a:ext cx="3394595" cy="217561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275412" y="2915171"/>
            <a:ext cx="2020363" cy="129487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004814" y="3588530"/>
            <a:ext cx="1195903"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843688" y="2412468"/>
            <a:ext cx="0" cy="39653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123077" y="1004788"/>
            <a:ext cx="2742568" cy="1471639"/>
          </a:xfrm>
          <a:prstGeom prst="roundRect">
            <a:avLst/>
          </a:prstGeom>
          <a:solidFill>
            <a:srgbClr val="FCBC4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ounded Rectangle 30"/>
          <p:cNvSpPr/>
          <p:nvPr/>
        </p:nvSpPr>
        <p:spPr>
          <a:xfrm>
            <a:off x="3262246" y="1004789"/>
            <a:ext cx="2742568" cy="1471639"/>
          </a:xfrm>
          <a:prstGeom prst="roundRect">
            <a:avLst/>
          </a:prstGeom>
          <a:solidFill>
            <a:srgbClr val="FCBC4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ounded Rectangle 29"/>
          <p:cNvSpPr/>
          <p:nvPr/>
        </p:nvSpPr>
        <p:spPr>
          <a:xfrm>
            <a:off x="6345984" y="1042126"/>
            <a:ext cx="2742568" cy="1471639"/>
          </a:xfrm>
          <a:prstGeom prst="roundRect">
            <a:avLst/>
          </a:prstGeom>
          <a:solidFill>
            <a:srgbClr val="FCBC4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ounded Rectangle 28"/>
          <p:cNvSpPr/>
          <p:nvPr/>
        </p:nvSpPr>
        <p:spPr>
          <a:xfrm>
            <a:off x="6371369" y="2808999"/>
            <a:ext cx="2742568" cy="1471639"/>
          </a:xfrm>
          <a:prstGeom prst="roundRect">
            <a:avLst/>
          </a:prstGeom>
          <a:solidFill>
            <a:srgbClr val="FCBC4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itle 1"/>
          <p:cNvSpPr txBox="1">
            <a:spLocks/>
          </p:cNvSpPr>
          <p:nvPr/>
        </p:nvSpPr>
        <p:spPr>
          <a:xfrm>
            <a:off x="314045" y="2732722"/>
            <a:ext cx="2192877" cy="1477328"/>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nSpc>
                <a:spcPct val="150000"/>
              </a:lnSpc>
            </a:pPr>
            <a:r>
              <a:rPr lang="en-AU" sz="1600" b="0" cap="none" dirty="0" smtClean="0">
                <a:latin typeface="+mn-lt"/>
              </a:rPr>
              <a:t>Reflection on results and initial estimates. Lessons learnt for future problem solving.</a:t>
            </a:r>
          </a:p>
        </p:txBody>
      </p:sp>
      <p:sp>
        <p:nvSpPr>
          <p:cNvPr id="2" name="Title 1"/>
          <p:cNvSpPr>
            <a:spLocks noGrp="1"/>
          </p:cNvSpPr>
          <p:nvPr>
            <p:ph type="title"/>
          </p:nvPr>
        </p:nvSpPr>
        <p:spPr>
          <a:xfrm>
            <a:off x="666750" y="346750"/>
            <a:ext cx="7810500" cy="359073"/>
          </a:xfrm>
        </p:spPr>
        <p:txBody>
          <a:bodyPr/>
          <a:lstStyle/>
          <a:p>
            <a:r>
              <a:rPr lang="en-AU" dirty="0" smtClean="0"/>
              <a:t>Typical Workshop template</a:t>
            </a:r>
            <a:endParaRPr lang="en-AU" dirty="0"/>
          </a:p>
        </p:txBody>
      </p:sp>
      <p:sp>
        <p:nvSpPr>
          <p:cNvPr id="4" name="Footer Placeholder 3"/>
          <p:cNvSpPr>
            <a:spLocks noGrp="1"/>
          </p:cNvSpPr>
          <p:nvPr>
            <p:ph type="ftr" sz="quarter" idx="11"/>
          </p:nvPr>
        </p:nvSpPr>
        <p:spPr/>
        <p:txBody>
          <a:bodyPr/>
          <a:lstStyle/>
          <a:p>
            <a:r>
              <a:rPr lang="en-AU" smtClean="0"/>
              <a:t>science.uts.edu.au</a:t>
            </a:r>
            <a:endParaRPr lang="en-AU"/>
          </a:p>
        </p:txBody>
      </p:sp>
      <p:sp>
        <p:nvSpPr>
          <p:cNvPr id="19" name="Title 1"/>
          <p:cNvSpPr txBox="1">
            <a:spLocks/>
          </p:cNvSpPr>
          <p:nvPr/>
        </p:nvSpPr>
        <p:spPr>
          <a:xfrm>
            <a:off x="397922" y="1264175"/>
            <a:ext cx="2192877" cy="693010"/>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gn="ctr">
              <a:lnSpc>
                <a:spcPct val="150000"/>
              </a:lnSpc>
            </a:pPr>
            <a:r>
              <a:rPr lang="en-AU" sz="1600" b="0" cap="none" dirty="0" smtClean="0">
                <a:latin typeface="+mn-lt"/>
              </a:rPr>
              <a:t>Real world problem and motivation</a:t>
            </a:r>
          </a:p>
        </p:txBody>
      </p:sp>
      <p:sp>
        <p:nvSpPr>
          <p:cNvPr id="20" name="Title 1"/>
          <p:cNvSpPr txBox="1">
            <a:spLocks/>
          </p:cNvSpPr>
          <p:nvPr/>
        </p:nvSpPr>
        <p:spPr>
          <a:xfrm>
            <a:off x="3537091" y="1265500"/>
            <a:ext cx="2192877" cy="693010"/>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gn="ctr">
              <a:lnSpc>
                <a:spcPct val="150000"/>
              </a:lnSpc>
            </a:pPr>
            <a:r>
              <a:rPr lang="en-AU" sz="1600" b="0" cap="none" dirty="0" smtClean="0">
                <a:latin typeface="+mn-lt"/>
              </a:rPr>
              <a:t>Estimates</a:t>
            </a:r>
            <a:r>
              <a:rPr lang="en-AU" sz="1600" b="0" cap="none" dirty="0">
                <a:latin typeface="+mn-lt"/>
              </a:rPr>
              <a:t> </a:t>
            </a:r>
            <a:r>
              <a:rPr lang="en-AU" sz="1600" b="0" cap="none" dirty="0" smtClean="0">
                <a:latin typeface="+mn-lt"/>
              </a:rPr>
              <a:t>&amp; assumptions. Why?</a:t>
            </a:r>
          </a:p>
        </p:txBody>
      </p:sp>
      <p:sp>
        <p:nvSpPr>
          <p:cNvPr id="21" name="Title 1"/>
          <p:cNvSpPr txBox="1">
            <a:spLocks/>
          </p:cNvSpPr>
          <p:nvPr/>
        </p:nvSpPr>
        <p:spPr>
          <a:xfrm>
            <a:off x="6672775" y="1223948"/>
            <a:ext cx="2192877" cy="1062342"/>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gn="ctr">
              <a:lnSpc>
                <a:spcPct val="150000"/>
              </a:lnSpc>
            </a:pPr>
            <a:r>
              <a:rPr lang="en-AU" sz="1600" b="0" cap="none" dirty="0" smtClean="0">
                <a:latin typeface="+mn-lt"/>
              </a:rPr>
              <a:t>Simplified related problem – more   intuitive</a:t>
            </a:r>
          </a:p>
        </p:txBody>
      </p:sp>
      <p:sp>
        <p:nvSpPr>
          <p:cNvPr id="27" name="Title 1"/>
          <p:cNvSpPr txBox="1">
            <a:spLocks/>
          </p:cNvSpPr>
          <p:nvPr/>
        </p:nvSpPr>
        <p:spPr>
          <a:xfrm>
            <a:off x="6672775" y="2973330"/>
            <a:ext cx="2192877" cy="1062342"/>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gn="ctr">
              <a:lnSpc>
                <a:spcPct val="150000"/>
              </a:lnSpc>
            </a:pPr>
            <a:r>
              <a:rPr lang="en-AU" sz="1600" b="0" cap="none" dirty="0" smtClean="0">
                <a:latin typeface="+mn-lt"/>
              </a:rPr>
              <a:t>Students see how their knowledge and skills can be applied</a:t>
            </a:r>
          </a:p>
        </p:txBody>
      </p:sp>
      <p:cxnSp>
        <p:nvCxnSpPr>
          <p:cNvPr id="5" name="Straight Arrow Connector 4"/>
          <p:cNvCxnSpPr>
            <a:stCxn id="32" idx="3"/>
            <a:endCxn id="31" idx="1"/>
          </p:cNvCxnSpPr>
          <p:nvPr/>
        </p:nvCxnSpPr>
        <p:spPr>
          <a:xfrm>
            <a:off x="2865645" y="1740608"/>
            <a:ext cx="396601"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227484" y="2852711"/>
            <a:ext cx="2742568" cy="1471639"/>
          </a:xfrm>
          <a:prstGeom prst="roundRect">
            <a:avLst/>
          </a:prstGeom>
          <a:solidFill>
            <a:srgbClr val="FCBC4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Arrow Connector 16"/>
          <p:cNvCxnSpPr/>
          <p:nvPr/>
        </p:nvCxnSpPr>
        <p:spPr>
          <a:xfrm>
            <a:off x="5970052" y="1770938"/>
            <a:ext cx="396601"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3262246" y="2990821"/>
            <a:ext cx="2673043" cy="1062342"/>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algn="ctr">
              <a:lnSpc>
                <a:spcPct val="150000"/>
              </a:lnSpc>
            </a:pPr>
            <a:r>
              <a:rPr lang="en-AU" sz="1600" b="0" cap="none" dirty="0" smtClean="0">
                <a:latin typeface="+mn-lt"/>
              </a:rPr>
              <a:t>Students bring together prior skills and new perspectives to tackle initial problem</a:t>
            </a:r>
          </a:p>
        </p:txBody>
      </p:sp>
      <p:sp>
        <p:nvSpPr>
          <p:cNvPr id="33" name="Title 1"/>
          <p:cNvSpPr txBox="1">
            <a:spLocks/>
          </p:cNvSpPr>
          <p:nvPr/>
        </p:nvSpPr>
        <p:spPr>
          <a:xfrm>
            <a:off x="397922" y="4457801"/>
            <a:ext cx="8507951" cy="369332"/>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pPr marL="285750" indent="-285750">
              <a:lnSpc>
                <a:spcPct val="150000"/>
              </a:lnSpc>
              <a:buFont typeface="Wingdings" panose="05000000000000000000" pitchFamily="2" charset="2"/>
              <a:buChar char="§"/>
            </a:pPr>
            <a:r>
              <a:rPr lang="en-AU" sz="1600" b="0" cap="none" dirty="0" smtClean="0">
                <a:latin typeface="+mn-lt"/>
              </a:rPr>
              <a:t>Completely “open book”, mirroring practice in industry, consulting and research. </a:t>
            </a:r>
          </a:p>
        </p:txBody>
      </p:sp>
    </p:spTree>
    <p:extLst>
      <p:ext uri="{BB962C8B-B14F-4D97-AF65-F5344CB8AC3E}">
        <p14:creationId xmlns:p14="http://schemas.microsoft.com/office/powerpoint/2010/main" val="149611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30" grpId="0" animBg="1"/>
      <p:bldP spid="29" grpId="0" animBg="1"/>
      <p:bldP spid="23"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1947862"/>
            <a:ext cx="5276850" cy="923330"/>
          </a:xfrm>
        </p:spPr>
        <p:txBody>
          <a:bodyPr/>
          <a:lstStyle/>
          <a:p>
            <a:r>
              <a:rPr lang="en-AU" dirty="0" smtClean="0"/>
              <a:t>37131: </a:t>
            </a:r>
            <a:r>
              <a:rPr lang="en-AU" cap="none" dirty="0" smtClean="0"/>
              <a:t>Introduction to Linear Dynamical Systems</a:t>
            </a:r>
            <a:endParaRPr lang="en-AU" dirty="0"/>
          </a:p>
        </p:txBody>
      </p:sp>
      <p:sp>
        <p:nvSpPr>
          <p:cNvPr id="4" name="Footer Placeholder 3"/>
          <p:cNvSpPr>
            <a:spLocks noGrp="1"/>
          </p:cNvSpPr>
          <p:nvPr>
            <p:ph type="ftr" sz="quarter" idx="11"/>
          </p:nvPr>
        </p:nvSpPr>
        <p:spPr/>
        <p:txBody>
          <a:bodyPr/>
          <a:lstStyle/>
          <a:p>
            <a:r>
              <a:rPr lang="en-AU" smtClean="0">
                <a:solidFill>
                  <a:prstClr val="black"/>
                </a:solidFill>
              </a:rPr>
              <a:t>science.uts.edu.au</a:t>
            </a:r>
            <a:endParaRPr lang="en-AU">
              <a:solidFill>
                <a:prstClr val="black"/>
              </a:solidFill>
            </a:endParaRPr>
          </a:p>
        </p:txBody>
      </p:sp>
      <p:sp>
        <p:nvSpPr>
          <p:cNvPr id="5" name="Title 1"/>
          <p:cNvSpPr txBox="1">
            <a:spLocks/>
          </p:cNvSpPr>
          <p:nvPr/>
        </p:nvSpPr>
        <p:spPr>
          <a:xfrm>
            <a:off x="666750" y="3315070"/>
            <a:ext cx="5276850" cy="404663"/>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200" b="1" i="0" kern="1200" cap="all" baseline="0">
                <a:solidFill>
                  <a:schemeClr val="tx1"/>
                </a:solidFill>
                <a:latin typeface="+mj-lt"/>
                <a:ea typeface="+mj-ea"/>
                <a:cs typeface="+mj-cs"/>
              </a:defRPr>
            </a:lvl1pPr>
          </a:lstStyle>
          <a:p>
            <a:r>
              <a:rPr lang="en-AU" sz="2000" b="0" cap="none" dirty="0" smtClean="0">
                <a:solidFill>
                  <a:prstClr val="black"/>
                </a:solidFill>
              </a:rPr>
              <a:t>Workshop 7</a:t>
            </a:r>
          </a:p>
        </p:txBody>
      </p:sp>
    </p:spTree>
    <p:extLst>
      <p:ext uri="{BB962C8B-B14F-4D97-AF65-F5344CB8AC3E}">
        <p14:creationId xmlns:p14="http://schemas.microsoft.com/office/powerpoint/2010/main" val="1275868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UTS Science 16-9">
  <a:themeElements>
    <a:clrScheme name="UTS Science">
      <a:dk1>
        <a:sysClr val="windowText" lastClr="000000"/>
      </a:dk1>
      <a:lt1>
        <a:sysClr val="window" lastClr="FFFFFF"/>
      </a:lt1>
      <a:dk2>
        <a:srgbClr val="FFBC3E"/>
      </a:dk2>
      <a:lt2>
        <a:srgbClr val="8CB7C7"/>
      </a:lt2>
      <a:accent1>
        <a:srgbClr val="0078C9"/>
      </a:accent1>
      <a:accent2>
        <a:srgbClr val="8CB7C7"/>
      </a:accent2>
      <a:accent3>
        <a:srgbClr val="4853C5"/>
      </a:accent3>
      <a:accent4>
        <a:srgbClr val="9325B2"/>
      </a:accent4>
      <a:accent5>
        <a:srgbClr val="FFBC3E"/>
      </a:accent5>
      <a:accent6>
        <a:srgbClr val="76AE99"/>
      </a:accent6>
      <a:hlink>
        <a:srgbClr val="00AEEF"/>
      </a:hlink>
      <a:folHlink>
        <a:srgbClr val="9325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UTS-SCI-16x9</Template>
  <TotalTime>4026</TotalTime>
  <Words>1833</Words>
  <Application>Microsoft Office PowerPoint</Application>
  <PresentationFormat>On-screen Show (16:9)</PresentationFormat>
  <Paragraphs>284</Paragraphs>
  <Slides>26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UTS Science 16-9</vt:lpstr>
      <vt:lpstr>Equation</vt:lpstr>
      <vt:lpstr>Beyond Rote:  Enquiry-Oriented Learning through Problem-Based Workshops</vt:lpstr>
      <vt:lpstr>Bridging the gap: High School to the workplace</vt:lpstr>
      <vt:lpstr>Enquiry-oriented learning</vt:lpstr>
      <vt:lpstr>Why online resources?</vt:lpstr>
      <vt:lpstr>Why online resources?</vt:lpstr>
      <vt:lpstr>New mathematical science curriculum</vt:lpstr>
      <vt:lpstr>Advantages of workshop structure</vt:lpstr>
      <vt:lpstr>Typical Workshop template</vt:lpstr>
      <vt:lpstr>37131: Introduction to Linear Dynamical Systems</vt:lpstr>
      <vt:lpstr>Task one: monopoly</vt:lpstr>
      <vt:lpstr>Random walks on graphs</vt:lpstr>
      <vt:lpstr>Task two: estimation</vt:lpstr>
      <vt:lpstr>Random walk</vt:lpstr>
      <vt:lpstr>Task three: expected positions</vt:lpstr>
      <vt:lpstr>Expected positions</vt:lpstr>
      <vt:lpstr>Transition matrices</vt:lpstr>
      <vt:lpstr>transitions</vt:lpstr>
      <vt:lpstr>Steady states</vt:lpstr>
      <vt:lpstr>Steady states</vt:lpstr>
      <vt:lpstr>example</vt:lpstr>
      <vt:lpstr>Task four: eigenvectors </vt:lpstr>
      <vt:lpstr>Steady states</vt:lpstr>
      <vt:lpstr>ANSWERS TO MONOPOLY question</vt:lpstr>
      <vt:lpstr>ANSWERS TO MONOPOLY question</vt:lpstr>
      <vt:lpstr>Workshops for 37131 in 2015</vt:lpstr>
      <vt:lpstr>So what did students think of this structure?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Uers</dc:creator>
  <cp:lastModifiedBy>Stephen Woodcock</cp:lastModifiedBy>
  <cp:revision>168</cp:revision>
  <dcterms:created xsi:type="dcterms:W3CDTF">2014-12-01T14:04:05Z</dcterms:created>
  <dcterms:modified xsi:type="dcterms:W3CDTF">2017-02-08T21:58:36Z</dcterms:modified>
</cp:coreProperties>
</file>